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Economica"/>
      <p:regular r:id="rId14"/>
      <p:bold r:id="rId15"/>
      <p:italic r:id="rId16"/>
      <p:boldItalic r:id="rId17"/>
    </p:embeddedFont>
    <p:embeddedFont>
      <p:font typeface="Roboto"/>
      <p:regular r:id="rId18"/>
      <p:bold r:id="rId19"/>
      <p:italic r:id="rId20"/>
      <p:boldItalic r:id="rId21"/>
    </p:embeddedFont>
    <p:embeddedFont>
      <p:font typeface="Source Code Pro"/>
      <p:regular r:id="rId22"/>
      <p:bold r:id="rId23"/>
    </p:embeddedFont>
    <p:embeddedFont>
      <p:font typeface="Oswal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SourceCodePro-regular.fntdata"/><Relationship Id="rId21" Type="http://schemas.openxmlformats.org/officeDocument/2006/relationships/font" Target="fonts/Roboto-boldItalic.fntdata"/><Relationship Id="rId24" Type="http://schemas.openxmlformats.org/officeDocument/2006/relationships/font" Target="fonts/Oswald-regular.fntdata"/><Relationship Id="rId23" Type="http://schemas.openxmlformats.org/officeDocument/2006/relationships/font" Target="fonts/SourceCodePr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Oswald-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Economica-bold.fntdata"/><Relationship Id="rId14" Type="http://schemas.openxmlformats.org/officeDocument/2006/relationships/font" Target="fonts/Economica-regular.fntdata"/><Relationship Id="rId17" Type="http://schemas.openxmlformats.org/officeDocument/2006/relationships/font" Target="fonts/Economica-boldItalic.fntdata"/><Relationship Id="rId16" Type="http://schemas.openxmlformats.org/officeDocument/2006/relationships/font" Target="fonts/Economica-italic.fntdata"/><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10.png>
</file>

<file path=ppt/media/image11.png>
</file>

<file path=ppt/media/image12.png>
</file>

<file path=ppt/media/image13.png>
</file>

<file path=ppt/media/image2.jpg>
</file>

<file path=ppt/media/image3.pn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ndroidauthority.com/huawei-announces-kirin-970-797788/" TargetMode="External"/><Relationship Id="rId3" Type="http://schemas.openxmlformats.org/officeDocument/2006/relationships/hyperlink" Target="https://www.androidauthority.com/huawei-takes-shot-iphone-x-real-ai-phone-coming-next-month-801139/" TargetMode="External"/><Relationship Id="rId4" Type="http://schemas.openxmlformats.org/officeDocument/2006/relationships/hyperlink" Target="https://www.androidauthority.com/samsungs-upcoming-ai-chips-will-be-primed-for-802607/" TargetMode="External"/><Relationship Id="rId5" Type="http://schemas.openxmlformats.org/officeDocument/2006/relationships/hyperlink" Target="http://apt.cs.manchester.ac.uk/projects/SpiNNaker/project/"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30000"/>
              </a:lnSpc>
              <a:spcBef>
                <a:spcPts val="2400"/>
              </a:spcBef>
              <a:buNone/>
            </a:pPr>
            <a:r>
              <a:t/>
            </a:r>
            <a:endParaRPr b="1" sz="1200">
              <a:latin typeface="Liberation Serif"/>
              <a:ea typeface="Liberation Serif"/>
              <a:cs typeface="Liberation Serif"/>
              <a:sym typeface="Liberation Serif"/>
            </a:endParaRPr>
          </a:p>
          <a:p>
            <a:pPr lvl="0" rtl="0">
              <a:lnSpc>
                <a:spcPct val="130000"/>
              </a:lnSpc>
              <a:spcBef>
                <a:spcPts val="1000"/>
              </a:spcBef>
              <a:buNone/>
            </a:pPr>
            <a:r>
              <a:rPr lang="en" sz="1300">
                <a:solidFill>
                  <a:schemeClr val="dk2"/>
                </a:solidFill>
                <a:latin typeface="Calibri"/>
                <a:ea typeface="Calibri"/>
                <a:cs typeface="Calibri"/>
                <a:sym typeface="Calibri"/>
              </a:rPr>
              <a:t>HCI (Human Computer Interaction) seeks to provide an understanding of the human user and the computer system, in an effort to make the interactions between the two easier, more efficient and more satisfying .</a:t>
            </a:r>
          </a:p>
          <a:p>
            <a:pPr lvl="0" rtl="0">
              <a:lnSpc>
                <a:spcPct val="130000"/>
              </a:lnSpc>
              <a:spcBef>
                <a:spcPts val="1000"/>
              </a:spcBef>
              <a:buNone/>
            </a:pPr>
            <a:r>
              <a:rPr lang="en" sz="1300">
                <a:solidFill>
                  <a:schemeClr val="dk2"/>
                </a:solidFill>
                <a:latin typeface="Calibri"/>
                <a:ea typeface="Calibri"/>
                <a:cs typeface="Calibri"/>
                <a:sym typeface="Calibri"/>
              </a:rPr>
              <a:t>Interface agents are computer programs that provide personalised assistance to users with their computer-based tasks. Most interface agents achieve personalisation by learning a user's preferences in a given application domain and assisting him according to them.</a:t>
            </a:r>
          </a:p>
          <a:p>
            <a:pPr lvl="0" rtl="0">
              <a:lnSpc>
                <a:spcPct val="130000"/>
              </a:lnSpc>
              <a:spcBef>
                <a:spcPts val="1000"/>
              </a:spcBef>
              <a:buNone/>
            </a:pPr>
            <a:r>
              <a:rPr lang="en" sz="1300">
                <a:solidFill>
                  <a:schemeClr val="dk2"/>
                </a:solidFill>
                <a:latin typeface="Calibri"/>
                <a:ea typeface="Calibri"/>
                <a:cs typeface="Calibri"/>
                <a:sym typeface="Calibri"/>
              </a:rPr>
              <a:t>Task-orientated AI can be found at work in a many places, from the Netflix recommendation engine to the natural language processing (NLP) used in Amazon’s Alexa-powered Echo. Artificial intelligence is a broad a term that has been used by companies who want to make their software algorithms sound smarter than they really are. </a:t>
            </a:r>
          </a:p>
          <a:p>
            <a:pPr lvl="0" rtl="0">
              <a:lnSpc>
                <a:spcPct val="130000"/>
              </a:lnSpc>
              <a:spcBef>
                <a:spcPts val="1000"/>
              </a:spcBef>
              <a:buNone/>
            </a:pPr>
            <a:r>
              <a:rPr lang="en" sz="1300">
                <a:solidFill>
                  <a:schemeClr val="dk2"/>
                </a:solidFill>
                <a:latin typeface="Calibri"/>
                <a:ea typeface="Calibri"/>
                <a:cs typeface="Calibri"/>
                <a:sym typeface="Calibri"/>
              </a:rPr>
              <a:t>The Turing Archive for the History of Computing defines artificial intelligence (AI) as “the science of making computers do things that require intelligence when done by humans.” </a:t>
            </a:r>
          </a:p>
          <a:p>
            <a:pPr lvl="0" rtl="0">
              <a:lnSpc>
                <a:spcPct val="130000"/>
              </a:lnSpc>
              <a:spcBef>
                <a:spcPts val="1000"/>
              </a:spcBef>
              <a:buNone/>
            </a:pPr>
            <a:r>
              <a:rPr lang="en" sz="1300">
                <a:solidFill>
                  <a:schemeClr val="dk2"/>
                </a:solidFill>
                <a:latin typeface="Calibri"/>
                <a:ea typeface="Calibri"/>
                <a:cs typeface="Calibri"/>
                <a:sym typeface="Calibri"/>
              </a:rPr>
              <a:t>We learn by watching others engage in different behaviours involving attention, retention, reproduction and reinforcement. For AI reproducing behaviour is a limiting factor as robots do not have the physical capability to reproduce all of our actions even though they can observe them.</a:t>
            </a:r>
          </a:p>
          <a:p>
            <a:pPr lvl="0" rtl="0">
              <a:lnSpc>
                <a:spcPct val="130000"/>
              </a:lnSpc>
              <a:spcBef>
                <a:spcPts val="1000"/>
              </a:spcBef>
              <a:buNone/>
            </a:pPr>
            <a:r>
              <a:rPr lang="en" sz="1300">
                <a:solidFill>
                  <a:schemeClr val="dk2"/>
                </a:solidFill>
                <a:latin typeface="Calibri"/>
                <a:ea typeface="Calibri"/>
                <a:cs typeface="Calibri"/>
                <a:sym typeface="Calibri"/>
              </a:rPr>
              <a:t>Cognition is the process of receiving, processing, storing and using information, it is the mental processes underlying our ability to perceive the world, enabling us to remember, discuss and learn from our experiences. It includes functions such as perception, memory, language and thought.</a:t>
            </a:r>
          </a:p>
          <a:p>
            <a:pPr lvl="0" rtl="0">
              <a:lnSpc>
                <a:spcPct val="130000"/>
              </a:lnSpc>
              <a:spcBef>
                <a:spcPts val="1000"/>
              </a:spcBef>
              <a:buNone/>
            </a:pPr>
            <a:r>
              <a:rPr lang="en" sz="1300">
                <a:solidFill>
                  <a:schemeClr val="dk2"/>
                </a:solidFill>
                <a:latin typeface="Calibri"/>
                <a:ea typeface="Calibri"/>
                <a:cs typeface="Calibri"/>
                <a:sym typeface="Calibri"/>
              </a:rPr>
              <a:t>In  Biederman's Recognition-by-components theory, using our knowledge of geons, which are the simple 2D or 3D forms such as cylinders, bricks, wedges, cones, circles and rectangles corresponding to the simple parts of an object these basic shapes to recognise what an object is and also make inferences about what it does or what it is capable of doing. For AI it is more complex as it could not always decipher the context of an object, person or an animal. In the past ten years there has been a huge leap forward as AI provides the processing power behind everything from facial recognition software to the computer vision systems in driverless cars and even the spam filters in our email. </a:t>
            </a:r>
          </a:p>
          <a:p>
            <a:pPr lvl="0" rtl="0">
              <a:lnSpc>
                <a:spcPct val="130000"/>
              </a:lnSpc>
              <a:spcBef>
                <a:spcPts val="1000"/>
              </a:spcBef>
              <a:buNone/>
            </a:pPr>
            <a:r>
              <a:rPr lang="en" sz="1300">
                <a:solidFill>
                  <a:schemeClr val="dk2"/>
                </a:solidFill>
                <a:latin typeface="Calibri"/>
                <a:ea typeface="Calibri"/>
                <a:cs typeface="Calibri"/>
                <a:sym typeface="Calibri"/>
              </a:rPr>
              <a:t>AI has the advantage over humans in that it can focus its attention on many tasks enabling better outputs or results not previously thought of, whereas we must be be selective in terms of the mass of competing stimuli which limits our ability to keep track of all events.  We can see this in the Volvo advertisement which depicts a distracted driver and a car that can recognise a child crossing the road and stopping the vehicle using its own initiative.</a:t>
            </a:r>
          </a:p>
          <a:p>
            <a:pPr lvl="0" rtl="0">
              <a:lnSpc>
                <a:spcPct val="130000"/>
              </a:lnSpc>
              <a:spcBef>
                <a:spcPts val="1000"/>
              </a:spcBef>
              <a:buNone/>
            </a:pPr>
            <a:r>
              <a:rPr lang="en" sz="1300">
                <a:solidFill>
                  <a:schemeClr val="dk2"/>
                </a:solidFill>
                <a:latin typeface="Calibri"/>
                <a:ea typeface="Calibri"/>
                <a:cs typeface="Calibri"/>
                <a:sym typeface="Calibri"/>
              </a:rPr>
              <a:t>AI and cognitive computing systems are based on the ability of machines to sense, reason, act and adapt based on learned experience and will be able to relieve us of a wide range of tasks, such as driving, mining and many more labour intensive tasks. </a:t>
            </a:r>
          </a:p>
          <a:p>
            <a:pPr lvl="0" rtl="0">
              <a:lnSpc>
                <a:spcPct val="130000"/>
              </a:lnSpc>
              <a:spcBef>
                <a:spcPts val="1000"/>
              </a:spcBef>
              <a:buNone/>
            </a:pPr>
            <a:r>
              <a:rPr lang="en" sz="1300">
                <a:solidFill>
                  <a:schemeClr val="dk2"/>
                </a:solidFill>
                <a:latin typeface="Calibri"/>
                <a:ea typeface="Calibri"/>
                <a:cs typeface="Calibri"/>
                <a:sym typeface="Calibri"/>
              </a:rPr>
              <a:t>Voice recognition software listens to what the user says, interprets the sounds, and displays the information on the screen. All the big Tech companies seem convinced that talking to an AI will soon become the dominant way we interact with our computers. Among the better known Virtual personal assistants Amazon has Alexa, Apple's Siri, Microsoft's Cortana, and Google has updated their Google Assistant. </a:t>
            </a:r>
          </a:p>
          <a:p>
            <a:pPr lvl="0" rtl="0">
              <a:lnSpc>
                <a:spcPct val="130000"/>
              </a:lnSpc>
              <a:spcBef>
                <a:spcPts val="1000"/>
              </a:spcBef>
              <a:buNone/>
            </a:pPr>
            <a:r>
              <a:rPr lang="en" sz="1300">
                <a:solidFill>
                  <a:schemeClr val="dk2"/>
                </a:solidFill>
                <a:latin typeface="Calibri"/>
                <a:ea typeface="Calibri"/>
                <a:cs typeface="Calibri"/>
                <a:sym typeface="Calibri"/>
              </a:rPr>
              <a:t>A user can either speak into their tablet, phone or pc for these interactions or use one of the many smart speakers which can be positioned around our homes, offices or in our car to relay commands to the AI of choice. These speakers connect to the users AI of choice and is completely capable of controlling your smart home, so you can simply connect all your smart home devices to the speaker, and control them with your voice.</a:t>
            </a:r>
          </a:p>
          <a:p>
            <a:pPr lvl="0" rtl="0">
              <a:lnSpc>
                <a:spcPct val="130000"/>
              </a:lnSpc>
              <a:spcBef>
                <a:spcPts val="1000"/>
              </a:spcBef>
              <a:buNone/>
            </a:pPr>
            <a:r>
              <a:rPr lang="en" sz="1300">
                <a:solidFill>
                  <a:schemeClr val="dk2"/>
                </a:solidFill>
                <a:latin typeface="Calibri"/>
                <a:ea typeface="Calibri"/>
                <a:cs typeface="Calibri"/>
                <a:sym typeface="Calibri"/>
              </a:rPr>
              <a:t>The most basic advantages of AI are cost reduction, speed, flexibility, reliability, durability and duplication. An AI system can perform a task that is handled by several workers thus it cuts on wage costs, is capable of providing an immediate response and in addition has no time limitation nor has it moods like humans. They are designed to last for long periods of time and can be used over and over again.</a:t>
            </a:r>
          </a:p>
          <a:p>
            <a:pPr lvl="0" rtl="0">
              <a:lnSpc>
                <a:spcPct val="130000"/>
              </a:lnSpc>
              <a:spcBef>
                <a:spcPts val="1000"/>
              </a:spcBef>
              <a:buNone/>
            </a:pPr>
            <a:r>
              <a:rPr lang="en" sz="1300">
                <a:solidFill>
                  <a:schemeClr val="dk2"/>
                </a:solidFill>
                <a:latin typeface="Calibri"/>
                <a:ea typeface="Calibri"/>
                <a:cs typeface="Calibri"/>
                <a:sym typeface="Calibri"/>
              </a:rPr>
              <a:t>They can be expensive to buy, operate and maintain due to the specificity of each one's capabilities, they cannot be used in isolation without the presence of human beings, they can only handle specific tasks that they are designed for e.g. an AI designed for driving a car cannot be expected to be an expert in the medicine field.</a:t>
            </a:r>
          </a:p>
          <a:p>
            <a:pPr lvl="0" rtl="0">
              <a:lnSpc>
                <a:spcPct val="130000"/>
              </a:lnSpc>
              <a:spcBef>
                <a:spcPts val="1000"/>
              </a:spcBef>
              <a:buNone/>
            </a:pPr>
            <a:r>
              <a:rPr lang="en" sz="1300">
                <a:solidFill>
                  <a:schemeClr val="dk2"/>
                </a:solidFill>
                <a:latin typeface="Calibri"/>
                <a:ea typeface="Calibri"/>
                <a:cs typeface="Calibri"/>
                <a:sym typeface="Calibri"/>
              </a:rPr>
              <a:t>In conclusion, artificial intelligence systems have been useful tools in solving complex problems that are seen to be beyond the level of human thinking. Although the characteristics of these systems are drawn from human intelligence, they exhibit more intelligence than the human beings themselves. This is just the beginning in computer revolution and more improvements are likely to be seen in the near future.</a:t>
            </a:r>
          </a:p>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gn="just">
              <a:lnSpc>
                <a:spcPct val="130000"/>
              </a:lnSpc>
              <a:spcBef>
                <a:spcPts val="2400"/>
              </a:spcBef>
              <a:buNone/>
            </a:pPr>
            <a:r>
              <a:rPr lang="en" sz="1400">
                <a:solidFill>
                  <a:srgbClr val="B45F06"/>
                </a:solidFill>
                <a:latin typeface="Oswald"/>
                <a:ea typeface="Oswald"/>
                <a:cs typeface="Oswald"/>
                <a:sym typeface="Oswald"/>
              </a:rPr>
              <a:t>INTELLIGENT USER INTERFACE</a:t>
            </a:r>
          </a:p>
          <a:p>
            <a:pPr lvl="0" rtl="0" algn="just">
              <a:lnSpc>
                <a:spcPct val="115000"/>
              </a:lnSpc>
              <a:spcBef>
                <a:spcPts val="1000"/>
              </a:spcBef>
              <a:buNone/>
            </a:pPr>
            <a:r>
              <a:rPr lang="en" sz="1300">
                <a:solidFill>
                  <a:schemeClr val="dk2"/>
                </a:solidFill>
                <a:latin typeface="Calibri"/>
                <a:ea typeface="Calibri"/>
                <a:cs typeface="Calibri"/>
                <a:sym typeface="Calibri"/>
              </a:rPr>
              <a:t>An intelligent user interface involves some aspect of artificial or computational intelligence. Human Computer Interaction seeks to provide an understanding of the human user and the computer system, in an effort to make the interactions between the two easier, more efficient and more satisfying. Most interface agents achieve personalisation by learning a user's preferences in a given application domain and assisting them according to those preferences (Höök, 2000).</a:t>
            </a:r>
          </a:p>
          <a:p>
            <a:pPr lvl="0" rtl="0" algn="just">
              <a:lnSpc>
                <a:spcPct val="130000"/>
              </a:lnSpc>
              <a:spcBef>
                <a:spcPts val="1000"/>
              </a:spcBef>
              <a:buNone/>
            </a:pPr>
            <a:r>
              <a:rPr lang="en" sz="1300">
                <a:solidFill>
                  <a:schemeClr val="dk2"/>
                </a:solidFill>
                <a:latin typeface="Calibri"/>
                <a:ea typeface="Calibri"/>
                <a:cs typeface="Calibri"/>
                <a:sym typeface="Calibri"/>
              </a:rPr>
              <a:t>The Turing Archive for the History of Computing (alanturing.net, 2017) defines AI as “the science of making computers do things that require intelligence when done by humans.”</a:t>
            </a:r>
          </a:p>
          <a:p>
            <a:pPr lvl="0" rtl="0" algn="just">
              <a:lnSpc>
                <a:spcPct val="130000"/>
              </a:lnSpc>
              <a:spcBef>
                <a:spcPts val="1000"/>
              </a:spcBef>
              <a:buNone/>
            </a:pPr>
            <a:r>
              <a:t/>
            </a:r>
            <a:endParaRPr sz="1300">
              <a:solidFill>
                <a:schemeClr val="dk2"/>
              </a:solidFill>
              <a:latin typeface="Calibri"/>
              <a:ea typeface="Calibri"/>
              <a:cs typeface="Calibri"/>
              <a:sym typeface="Calibri"/>
            </a:endParaRPr>
          </a:p>
          <a:p>
            <a:pPr lvl="0" rtl="0" algn="just">
              <a:lnSpc>
                <a:spcPct val="130000"/>
              </a:lnSpc>
              <a:spcBef>
                <a:spcPts val="1000"/>
              </a:spcBef>
              <a:buNone/>
            </a:pPr>
            <a:r>
              <a:t/>
            </a:r>
            <a:endParaRPr sz="1300">
              <a:solidFill>
                <a:schemeClr val="dk2"/>
              </a:solidFill>
              <a:latin typeface="Calibri"/>
              <a:ea typeface="Calibri"/>
              <a:cs typeface="Calibri"/>
              <a:sym typeface="Calibri"/>
            </a:endParaRPr>
          </a:p>
          <a:p>
            <a:pPr lvl="0" rtl="0" algn="just">
              <a:lnSpc>
                <a:spcPct val="130000"/>
              </a:lnSpc>
              <a:spcBef>
                <a:spcPts val="1000"/>
              </a:spcBef>
              <a:buNone/>
            </a:pPr>
            <a:r>
              <a:t/>
            </a:r>
            <a:endParaRPr sz="1300">
              <a:solidFill>
                <a:schemeClr val="dk2"/>
              </a:solidFill>
              <a:latin typeface="Calibri"/>
              <a:ea typeface="Calibri"/>
              <a:cs typeface="Calibri"/>
              <a:sym typeface="Calibri"/>
            </a:endParaRPr>
          </a:p>
          <a:p>
            <a:pPr lvl="0" rtl="0" algn="just">
              <a:lnSpc>
                <a:spcPct val="130000"/>
              </a:lnSpc>
              <a:spcBef>
                <a:spcPts val="1000"/>
              </a:spcBef>
              <a:buNone/>
            </a:pPr>
            <a:r>
              <a:t/>
            </a:r>
            <a:endParaRPr sz="1300">
              <a:solidFill>
                <a:schemeClr val="dk2"/>
              </a:solidFill>
              <a:latin typeface="Calibri"/>
              <a:ea typeface="Calibri"/>
              <a:cs typeface="Calibri"/>
              <a:sym typeface="Calibri"/>
            </a:endParaRPr>
          </a:p>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15000"/>
              </a:lnSpc>
              <a:spcBef>
                <a:spcPts val="0"/>
              </a:spcBef>
              <a:spcAft>
                <a:spcPts val="1600"/>
              </a:spcAft>
              <a:buNone/>
            </a:pPr>
            <a:r>
              <a:rPr lang="en" sz="1000">
                <a:solidFill>
                  <a:schemeClr val="dk2"/>
                </a:solidFill>
                <a:latin typeface="Source Code Pro"/>
                <a:ea typeface="Source Code Pro"/>
                <a:cs typeface="Source Code Pro"/>
                <a:sym typeface="Source Code Pro"/>
              </a:rPr>
              <a:t>Artificial Intelligence is not a new idea. It can be seen right through from ancient myths and history right up to modern day.</a:t>
            </a:r>
          </a:p>
          <a:p>
            <a:pPr lvl="0" rtl="0">
              <a:lnSpc>
                <a:spcPct val="115000"/>
              </a:lnSpc>
              <a:spcBef>
                <a:spcPts val="0"/>
              </a:spcBef>
              <a:spcAft>
                <a:spcPts val="1600"/>
              </a:spcAft>
              <a:buNone/>
            </a:pPr>
            <a:r>
              <a:rPr lang="en" sz="1000">
                <a:latin typeface="Source Code Pro"/>
                <a:ea typeface="Source Code Pro"/>
                <a:cs typeface="Source Code Pro"/>
                <a:sym typeface="Source Code Pro"/>
              </a:rPr>
              <a:t>Myths that Hephaestus, the blacksmith manufactured mechanical servants, and the bronze man Talos incorporate the idea of intelligent robots. These were only stories of myth and legend, yet the ancients had the comprehension or the desire to dream up such inventions.</a:t>
            </a:r>
          </a:p>
          <a:p>
            <a:pPr lvl="0" rtl="0">
              <a:lnSpc>
                <a:spcPct val="115000"/>
              </a:lnSpc>
              <a:spcBef>
                <a:spcPts val="0"/>
              </a:spcBef>
              <a:spcAft>
                <a:spcPts val="800"/>
              </a:spcAft>
              <a:buNone/>
            </a:pPr>
            <a:r>
              <a:rPr lang="en" sz="1000">
                <a:latin typeface="Source Code Pro"/>
                <a:ea typeface="Source Code Pro"/>
                <a:cs typeface="Source Code Pro"/>
                <a:sym typeface="Source Code Pro"/>
              </a:rPr>
              <a:t>In the 13th century mechanical talking heads (magical) were said to have been created, reputedly among the owners was English philosopher and Franciscan friar </a:t>
            </a:r>
            <a:r>
              <a:rPr b="1" lang="en" sz="1000">
                <a:latin typeface="Source Code Pro"/>
                <a:ea typeface="Source Code Pro"/>
                <a:cs typeface="Source Code Pro"/>
                <a:sym typeface="Source Code Pro"/>
              </a:rPr>
              <a:t>Roger Bacon</a:t>
            </a:r>
            <a:r>
              <a:rPr lang="en" sz="1000">
                <a:latin typeface="Source Code Pro"/>
                <a:ea typeface="Source Code Pro"/>
                <a:cs typeface="Source Code Pro"/>
                <a:sym typeface="Source Code Pro"/>
              </a:rPr>
              <a:t> who placed considerable emphasis on the study of nature through empiricism, which is a theory that states that knowledge comes only or primarily from sensory experience.</a:t>
            </a:r>
          </a:p>
          <a:p>
            <a:pPr lvl="0" rtl="0">
              <a:lnSpc>
                <a:spcPct val="115000"/>
              </a:lnSpc>
              <a:spcBef>
                <a:spcPts val="0"/>
              </a:spcBef>
              <a:spcAft>
                <a:spcPts val="800"/>
              </a:spcAft>
              <a:buNone/>
            </a:pPr>
            <a:r>
              <a:t/>
            </a:r>
            <a:endParaRPr sz="1000">
              <a:latin typeface="Source Code Pro"/>
              <a:ea typeface="Source Code Pro"/>
              <a:cs typeface="Source Code Pro"/>
              <a:sym typeface="Source Code Pro"/>
            </a:endParaRPr>
          </a:p>
          <a:p>
            <a:pPr lvl="0">
              <a:spcBef>
                <a:spcPts val="0"/>
              </a:spcBef>
              <a:buNone/>
            </a:pPr>
            <a:r>
              <a:t/>
            </a:r>
            <a:endParaRPr sz="1000">
              <a:latin typeface="Source Code Pro"/>
              <a:ea typeface="Source Code Pro"/>
              <a:cs typeface="Source Code Pro"/>
              <a:sym typeface="Source Code Pr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292100" lvl="0" marL="457200" rtl="0" algn="just">
              <a:lnSpc>
                <a:spcPct val="130000"/>
              </a:lnSpc>
              <a:spcBef>
                <a:spcPts val="1000"/>
              </a:spcBef>
              <a:buClr>
                <a:srgbClr val="949494"/>
              </a:buClr>
              <a:buSzPct val="76923"/>
            </a:pPr>
            <a:r>
              <a:rPr lang="en" sz="1300">
                <a:solidFill>
                  <a:schemeClr val="dk2"/>
                </a:solidFill>
                <a:latin typeface="Calibri"/>
                <a:ea typeface="Calibri"/>
                <a:cs typeface="Calibri"/>
                <a:sym typeface="Calibri"/>
              </a:rPr>
              <a:t>Task-orientated AI can be found at work in many places, from the Netflix recommendation engine to the natural language processing used in Amazon’s Echo. AI is a broad a term that has been used by companies who want to make their software programmes sound smarter than they really are.</a:t>
            </a:r>
          </a:p>
          <a:p>
            <a:pPr indent="-311150" lvl="0" marL="457200" rtl="0" algn="just">
              <a:lnSpc>
                <a:spcPct val="130000"/>
              </a:lnSpc>
              <a:spcBef>
                <a:spcPts val="1000"/>
              </a:spcBef>
              <a:buClr>
                <a:schemeClr val="dk2"/>
              </a:buClr>
              <a:buSzPct val="100000"/>
              <a:buFont typeface="Calibri"/>
            </a:pPr>
            <a:r>
              <a:rPr lang="en" sz="1300">
                <a:solidFill>
                  <a:schemeClr val="dk2"/>
                </a:solidFill>
                <a:latin typeface="Calibri"/>
                <a:ea typeface="Calibri"/>
                <a:cs typeface="Calibri"/>
                <a:sym typeface="Calibri"/>
              </a:rPr>
              <a:t>Voice recognition software listens to what the user says, interprets the sounds, and displays the information on the screen. Among the better known Virtual personal assistants Amazon’s Alexa, Apple's Siri, Microsoft's Cortana, and Google Assistant.</a:t>
            </a:r>
          </a:p>
          <a:p>
            <a:pPr indent="-311150" lvl="0" marL="457200" rtl="0" algn="just">
              <a:lnSpc>
                <a:spcPct val="130000"/>
              </a:lnSpc>
              <a:spcBef>
                <a:spcPts val="1000"/>
              </a:spcBef>
              <a:buClr>
                <a:schemeClr val="dk2"/>
              </a:buClr>
              <a:buSzPct val="100000"/>
              <a:buFont typeface="Calibri"/>
            </a:pPr>
            <a:r>
              <a:rPr lang="en" sz="1300">
                <a:solidFill>
                  <a:schemeClr val="dk2"/>
                </a:solidFill>
                <a:latin typeface="Calibri"/>
                <a:ea typeface="Calibri"/>
                <a:cs typeface="Calibri"/>
                <a:sym typeface="Calibri"/>
              </a:rPr>
              <a:t>A user can either speak into their tablet, phone or pc for these interactions or use one of the many smart speakers which can be positioned around our homes, offices or in our car to relay commands to the AI of choice. These speakers connect to the users AI of choice and is completely capable of controlling your smart home, so you can simply connect all your smart home devices to the speaker, and control them with your voice.</a:t>
            </a:r>
          </a:p>
          <a:p>
            <a:pPr indent="-292100" lvl="0" marL="635000" rtl="0">
              <a:lnSpc>
                <a:spcPct val="115000"/>
              </a:lnSpc>
              <a:spcBef>
                <a:spcPts val="0"/>
              </a:spcBef>
              <a:buClr>
                <a:srgbClr val="949494"/>
              </a:buClr>
              <a:buSzPct val="100000"/>
            </a:pPr>
            <a:r>
              <a:rPr lang="en" sz="1000">
                <a:solidFill>
                  <a:srgbClr val="111111"/>
                </a:solidFill>
              </a:rPr>
              <a:t>Amazon Echo Dot is a hands-free, voice-controlled device that uses Alexa to play music, control smart home devices, provide information, read the news, set alarms and more</a:t>
            </a:r>
          </a:p>
          <a:p>
            <a:pPr indent="-292100" lvl="0" marL="635000" rtl="0">
              <a:lnSpc>
                <a:spcPct val="115000"/>
              </a:lnSpc>
              <a:spcBef>
                <a:spcPts val="0"/>
              </a:spcBef>
              <a:buClr>
                <a:srgbClr val="949494"/>
              </a:buClr>
              <a:buSzPct val="100000"/>
            </a:pPr>
            <a:r>
              <a:rPr lang="en" sz="1000">
                <a:solidFill>
                  <a:srgbClr val="111111"/>
                </a:solidFill>
              </a:rPr>
              <a:t>Connects to speakers or headphones through Bluetooth or 3.5 mm stereo cable to play music from Amazon Music, Spotify and TuneIn. Play music simultaneously across multiple Echo devices and speakers connected via cable with multi-room music (Available for Amazon Music and TuneIn. Bluetooth not supported)</a:t>
            </a:r>
          </a:p>
          <a:p>
            <a:pPr indent="-292100" lvl="0" marL="635000" rtl="0">
              <a:lnSpc>
                <a:spcPct val="115000"/>
              </a:lnSpc>
              <a:spcBef>
                <a:spcPts val="0"/>
              </a:spcBef>
              <a:buClr>
                <a:srgbClr val="949494"/>
              </a:buClr>
              <a:buSzPct val="100000"/>
            </a:pPr>
            <a:r>
              <a:rPr lang="en" sz="1000">
                <a:solidFill>
                  <a:srgbClr val="111111"/>
                </a:solidFill>
              </a:rPr>
              <a:t>Controls lights, switches, thermostats and more with compatible connected devices from WeMo, Philips Hue, Hive, Netatmo, Nest, tado° and others</a:t>
            </a:r>
          </a:p>
          <a:p>
            <a:pPr indent="-292100" lvl="0" marL="635000" rtl="0">
              <a:lnSpc>
                <a:spcPct val="115000"/>
              </a:lnSpc>
              <a:spcBef>
                <a:spcPts val="0"/>
              </a:spcBef>
              <a:buClr>
                <a:srgbClr val="949494"/>
              </a:buClr>
              <a:buSzPct val="100000"/>
            </a:pPr>
            <a:r>
              <a:rPr lang="en" sz="1000">
                <a:solidFill>
                  <a:srgbClr val="111111"/>
                </a:solidFill>
              </a:rPr>
              <a:t>Hears you from across the room with 7 microphones for far-field hands-free voice control, even in noisy environments or while playing music</a:t>
            </a:r>
          </a:p>
          <a:p>
            <a:pPr indent="-292100" lvl="0" marL="635000" rtl="0">
              <a:lnSpc>
                <a:spcPct val="115000"/>
              </a:lnSpc>
              <a:spcBef>
                <a:spcPts val="0"/>
              </a:spcBef>
              <a:buClr>
                <a:srgbClr val="949494"/>
              </a:buClr>
              <a:buSzPct val="100000"/>
            </a:pPr>
            <a:r>
              <a:rPr lang="en" sz="1000">
                <a:solidFill>
                  <a:srgbClr val="111111"/>
                </a:solidFill>
              </a:rPr>
              <a:t>Includes a built-in speaker so it can work on its own as a smart alarm clock in the bedroom, an assistant in the kitchen, or anywhere you might want a voice-controlled device</a:t>
            </a:r>
          </a:p>
          <a:p>
            <a:pPr indent="-292100" lvl="0" marL="635000" rtl="0">
              <a:lnSpc>
                <a:spcPct val="115000"/>
              </a:lnSpc>
              <a:spcBef>
                <a:spcPts val="0"/>
              </a:spcBef>
              <a:buClr>
                <a:srgbClr val="949494"/>
              </a:buClr>
              <a:buSzPct val="100000"/>
            </a:pPr>
            <a:r>
              <a:rPr lang="en" sz="1000">
                <a:solidFill>
                  <a:srgbClr val="111111"/>
                </a:solidFill>
              </a:rPr>
              <a:t>Always getting smarter - Alexa updates through the cloud automatically and is continually learning, adding new features and skills</a:t>
            </a:r>
          </a:p>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30000"/>
              </a:lnSpc>
              <a:spcBef>
                <a:spcPts val="1500"/>
              </a:spcBef>
              <a:spcAft>
                <a:spcPts val="1500"/>
              </a:spcAft>
              <a:buNone/>
            </a:pPr>
            <a:r>
              <a:rPr b="1" lang="en" sz="1800">
                <a:solidFill>
                  <a:srgbClr val="282828"/>
                </a:solidFill>
                <a:highlight>
                  <a:srgbClr val="FFFFFF"/>
                </a:highlight>
              </a:rPr>
              <a:t>Sophia first-ever robot citizen</a:t>
            </a:r>
          </a:p>
          <a:p>
            <a:pPr lvl="0" rtl="0">
              <a:lnSpc>
                <a:spcPct val="150000"/>
              </a:lnSpc>
              <a:spcBef>
                <a:spcPts val="0"/>
              </a:spcBef>
              <a:buNone/>
            </a:pPr>
            <a:r>
              <a:rPr lang="en" sz="1050">
                <a:solidFill>
                  <a:srgbClr val="111111"/>
                </a:solidFill>
                <a:highlight>
                  <a:srgbClr val="FFFFFF"/>
                </a:highlight>
                <a:latin typeface="Roboto"/>
                <a:ea typeface="Roboto"/>
                <a:cs typeface="Roboto"/>
                <a:sym typeface="Roboto"/>
              </a:rPr>
              <a:t>Robotics is finally reaching the mainstream and androids - humanlike robots - are everywhere and experts believe humanlike robots are the key to smoothing communication between humans and computers, and realizing a dream of compassionate robots that help invent the future of life.</a:t>
            </a:r>
          </a:p>
          <a:p>
            <a:pPr lvl="0" rtl="0">
              <a:lnSpc>
                <a:spcPct val="150000"/>
              </a:lnSpc>
              <a:spcBef>
                <a:spcPts val="0"/>
              </a:spcBef>
              <a:buNone/>
            </a:pPr>
            <a:r>
              <a:rPr lang="en" sz="1200">
                <a:solidFill>
                  <a:schemeClr val="dk2"/>
                </a:solidFill>
                <a:highlight>
                  <a:srgbClr val="FFFFFF"/>
                </a:highlight>
              </a:rPr>
              <a:t>One such robot has been created by David Hanson, the founder of Hong Kong-based Hanson Robotics, who is known for creating robots that look and act like humans.</a:t>
            </a:r>
          </a:p>
          <a:p>
            <a:pPr lvl="0" rtl="0">
              <a:lnSpc>
                <a:spcPct val="150000"/>
              </a:lnSpc>
              <a:spcBef>
                <a:spcPts val="0"/>
              </a:spcBef>
              <a:buNone/>
            </a:pPr>
            <a:r>
              <a:rPr lang="en" sz="1200">
                <a:solidFill>
                  <a:schemeClr val="dk2"/>
                </a:solidFill>
                <a:highlight>
                  <a:srgbClr val="FFFFFF"/>
                </a:highlight>
              </a:rPr>
              <a:t>She has cameras and AI software that allow her to 'make eye contact' and recognise people.</a:t>
            </a:r>
          </a:p>
          <a:p>
            <a:pPr lvl="0" rtl="0">
              <a:lnSpc>
                <a:spcPct val="150000"/>
              </a:lnSpc>
              <a:spcBef>
                <a:spcPts val="0"/>
              </a:spcBef>
              <a:buNone/>
            </a:pPr>
            <a:r>
              <a:rPr lang="en" sz="1200">
                <a:solidFill>
                  <a:schemeClr val="dk2"/>
                </a:solidFill>
                <a:highlight>
                  <a:srgbClr val="FFFFFF"/>
                </a:highlight>
              </a:rPr>
              <a:t>This one of its kind robot was designed to make over 50 facial expressions as users ask about the weather, traffic and basic trivia. She also has voice recognition capabilities and can become smarter by talking with people.</a:t>
            </a:r>
          </a:p>
          <a:p>
            <a:pPr lvl="0" rtl="0">
              <a:lnSpc>
                <a:spcPct val="150000"/>
              </a:lnSpc>
              <a:spcBef>
                <a:spcPts val="0"/>
              </a:spcBef>
              <a:buNone/>
            </a:pPr>
            <a:r>
              <a:rPr lang="en" sz="1200">
                <a:solidFill>
                  <a:schemeClr val="dk2"/>
                </a:solidFill>
                <a:highlight>
                  <a:srgbClr val="FFFFFF"/>
                </a:highlight>
              </a:rPr>
              <a:t>Sophia has been designed to learn and adapt to human behavior and work with humans, and has been interviewed around the world. In October 2017, she became a  Saudi Arabian citizen, the first robot to receive citizenship of a country.The irony of a nation infamous for denying basic rights to its female citizens!</a:t>
            </a:r>
          </a:p>
          <a:p>
            <a:pPr lvl="0" rtl="0">
              <a:lnSpc>
                <a:spcPct val="150000"/>
              </a:lnSpc>
              <a:spcBef>
                <a:spcPts val="0"/>
              </a:spcBef>
              <a:buNone/>
            </a:pPr>
            <a:r>
              <a:rPr lang="en" sz="1200">
                <a:solidFill>
                  <a:schemeClr val="dk2"/>
                </a:solidFill>
                <a:highlight>
                  <a:srgbClr val="FFFFFF"/>
                </a:highlight>
              </a:rPr>
              <a:t>But Sophia and her future robot will have the ability to help with elderly care homes or help keep older and infirm people at home and assist visitors at parks and events. Sophia was quoted as saying “she wanted to use her artificial intelligence to help humans live a better life, and that I will do much best to make the world a better place”. Not perfect English but close enough to understand - she (it) is still learning. While researching I saw an interview with Piers Morgan who called her a freak and the other presenter almost took offence as she had already humanised the robot in some way.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b="1" lang="en" sz="1000">
                <a:highlight>
                  <a:srgbClr val="FFFFFF"/>
                </a:highlight>
              </a:rPr>
              <a:t>Artificial Intelligence in Medicine</a:t>
            </a:r>
          </a:p>
          <a:p>
            <a:pPr lvl="0">
              <a:spcBef>
                <a:spcPts val="0"/>
              </a:spcBef>
              <a:buNone/>
            </a:pPr>
            <a:r>
              <a:rPr lang="en" sz="1000">
                <a:highlight>
                  <a:srgbClr val="FFFFFF"/>
                </a:highlight>
              </a:rPr>
              <a:t>Artificial intelligence algorithms are not only making our cars safer and shopping easier, but increasingly diagnose patients and help make the best decisions when caring for them.</a:t>
            </a:r>
          </a:p>
          <a:p>
            <a:pPr lvl="0">
              <a:spcBef>
                <a:spcPts val="0"/>
              </a:spcBef>
              <a:buNone/>
            </a:pPr>
            <a:r>
              <a:rPr lang="en" sz="1000">
                <a:highlight>
                  <a:srgbClr val="FFFFFF"/>
                </a:highlight>
              </a:rPr>
              <a:t>These findings have direct implications for the design of future trials. We have known bits and pieces of this information – that there are dozens of genes that put people at risk or that certain brain changes put people at risk – but an unbiased tool such as an AI algorithm could put all of these pieces of information together, painting a picture that scientists might not have otherwise seen.</a:t>
            </a:r>
          </a:p>
          <a:p>
            <a:pPr lvl="0">
              <a:spcBef>
                <a:spcPts val="0"/>
              </a:spcBef>
              <a:buNone/>
            </a:pPr>
            <a:r>
              <a:t/>
            </a:r>
            <a:endParaRPr sz="1000">
              <a:highlight>
                <a:srgbClr val="FFFFFF"/>
              </a:highlight>
            </a:endParaRPr>
          </a:p>
          <a:p>
            <a:pPr lvl="0">
              <a:spcBef>
                <a:spcPts val="0"/>
              </a:spcBef>
              <a:buNone/>
            </a:pPr>
            <a:r>
              <a:rPr lang="en" sz="1000">
                <a:highlight>
                  <a:srgbClr val="FFFFFF"/>
                </a:highlight>
              </a:rPr>
              <a:t>AI identified two groups of interest: those whose cogn­­­ition declined very rapidly and were at highest risk for Alzheimer’s; and those who saw little or no decline in their symptoms. A third group remained unclustered.</a:t>
            </a:r>
          </a:p>
          <a:p>
            <a:pPr lvl="0">
              <a:spcBef>
                <a:spcPts val="0"/>
              </a:spcBef>
              <a:buNone/>
            </a:pPr>
            <a:r>
              <a:rPr lang="en" sz="1000">
                <a:highlight>
                  <a:srgbClr val="FFFFFF"/>
                </a:highlight>
              </a:rPr>
              <a:t>Brain scans of ‘rapid decliners’ showed twice the rate of atrophy as those for whom the disease was slow moving. Rapid decliners also progressed from mild cognitive impairment to dementia at five times the rate of those with a slow-moving disease. The full findings were published in July in Scientific Reports.</a:t>
            </a:r>
          </a:p>
          <a:p>
            <a:pPr lvl="0">
              <a:spcBef>
                <a:spcPts val="0"/>
              </a:spcBef>
              <a:buNone/>
            </a:pPr>
            <a:r>
              <a:rPr lang="en" sz="1000">
                <a:highlight>
                  <a:srgbClr val="FFFFFF"/>
                </a:highlight>
              </a:rPr>
              <a:t>Looking at common traits of rapid decliners, it’s possible that in the future such algorithms could help doctors identify those most at risk from Alzheimer’s years before diagnosis.</a:t>
            </a:r>
          </a:p>
          <a:p>
            <a:pPr lvl="0">
              <a:spcBef>
                <a:spcPts val="0"/>
              </a:spcBef>
              <a:buNone/>
            </a:pPr>
            <a:r>
              <a:rPr lang="en" sz="1000">
                <a:highlight>
                  <a:srgbClr val="FFFFFF"/>
                </a:highlight>
              </a:rPr>
              <a:t>Scientists could much more precisely test the impact of investigational drugs if we could better identify and group those with similar brain changes and cognitive impairment. To do this, we applied a multilayer clustering algorithm to analyse dozens of data points from a US study called the Alzheimer’s Disease Neuroimaging Initiative, including cognition tests, brain scans and spinal fluid biomarkers. The samples were taken from 562 people with mild cognitive impairment followed for up to five years.</a:t>
            </a:r>
          </a:p>
          <a:p>
            <a:pPr lvl="0">
              <a:spcBef>
                <a:spcPts val="0"/>
              </a:spcBef>
              <a:buNone/>
            </a:pPr>
            <a:r>
              <a:rPr lang="en" sz="1000">
                <a:highlight>
                  <a:srgbClr val="FFFFFF"/>
                </a:highlight>
              </a:rPr>
              <a:t>People with problems are considered as just (statistical) numbers and symptoms in crowded waiting rooms, while doctors have only a few minutes for each patient on average and have to go on with their packed schedule as soon as possible. Thus, it is not surprising that patients experiencing grumpy doctors try to turn to empathy coming from someplace else, and digital technology tries to tap into that existing gap.</a:t>
            </a:r>
          </a:p>
          <a:p>
            <a:pPr lvl="0">
              <a:spcBef>
                <a:spcPts val="0"/>
              </a:spcBef>
              <a:buNone/>
            </a:pPr>
            <a:r>
              <a:rPr lang="en" sz="1000">
                <a:highlight>
                  <a:srgbClr val="FFFFFF"/>
                </a:highlight>
              </a:rPr>
              <a:t>And why do medical professionals have so little time for patients? They are suffering from the burden of administration, monotonous tasks and the lack of colleagues. Doctor shortages are global phenomena. The World Health Organization (WHO) estimates that there is a worldwide shortage of around 4.3 million physicians, nurses, and allied health workers. At the same time, the need for healthcare services is rising: illnesses are becoming easier to catch, civilizational diseases such as diabetes and obesity is on the rise while aging societies need more and more care. So medical virtual assistants, healthcare chatbots or humanoid robots with a pinch of empathy seize the moment and claim their places as new helpers of medical professionals.</a:t>
            </a:r>
          </a:p>
          <a:p>
            <a:pPr lvl="0">
              <a:spcBef>
                <a:spcPts val="0"/>
              </a:spcBef>
              <a:buNone/>
            </a:pPr>
            <a:r>
              <a:t/>
            </a:r>
            <a:endParaRPr sz="1000">
              <a:highlight>
                <a:srgbClr val="FFFFFF"/>
              </a:highlight>
            </a:endParaRPr>
          </a:p>
          <a:p>
            <a:pPr lvl="0">
              <a:spcBef>
                <a:spcPts val="0"/>
              </a:spcBef>
              <a:buNone/>
            </a:pPr>
            <a:r>
              <a:t/>
            </a:r>
            <a:endParaRPr sz="1000">
              <a:highlight>
                <a:srgbClr val="FFFFFF"/>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 sz="1200">
                <a:highlight>
                  <a:srgbClr val="FFFFFF"/>
                </a:highlight>
                <a:latin typeface="Source Code Pro"/>
                <a:ea typeface="Source Code Pro"/>
                <a:cs typeface="Source Code Pro"/>
                <a:sym typeface="Source Code Pro"/>
              </a:rPr>
              <a:t>Xbox games </a:t>
            </a:r>
          </a:p>
          <a:p>
            <a:pPr lvl="0">
              <a:spcBef>
                <a:spcPts val="0"/>
              </a:spcBef>
              <a:buNone/>
            </a:pPr>
            <a:r>
              <a:t/>
            </a:r>
            <a:endParaRPr sz="1200">
              <a:highlight>
                <a:srgbClr val="FFFFFF"/>
              </a:highlight>
              <a:latin typeface="Source Code Pro"/>
              <a:ea typeface="Source Code Pro"/>
              <a:cs typeface="Source Code Pro"/>
              <a:sym typeface="Source Code Pro"/>
            </a:endParaRPr>
          </a:p>
          <a:p>
            <a:pPr lvl="0">
              <a:spcBef>
                <a:spcPts val="0"/>
              </a:spcBef>
              <a:buNone/>
            </a:pPr>
            <a:r>
              <a:rPr lang="en" sz="1200">
                <a:highlight>
                  <a:srgbClr val="FFFFFF"/>
                </a:highlight>
                <a:latin typeface="Source Code Pro"/>
                <a:ea typeface="Source Code Pro"/>
                <a:cs typeface="Source Code Pro"/>
                <a:sym typeface="Source Code Pro"/>
              </a:rPr>
              <a:t>First-person shooters like </a:t>
            </a:r>
            <a:r>
              <a:rPr i="1" lang="en" sz="1200">
                <a:highlight>
                  <a:srgbClr val="FFFFFF"/>
                </a:highlight>
                <a:latin typeface="Source Code Pro"/>
                <a:ea typeface="Source Code Pro"/>
                <a:cs typeface="Source Code Pro"/>
                <a:sym typeface="Source Code Pro"/>
              </a:rPr>
              <a:t>Call of Duty</a:t>
            </a:r>
            <a:r>
              <a:rPr lang="en" sz="1200">
                <a:highlight>
                  <a:srgbClr val="FFFFFF"/>
                </a:highlight>
                <a:latin typeface="Source Code Pro"/>
                <a:ea typeface="Source Code Pro"/>
                <a:cs typeface="Source Code Pro"/>
                <a:sym typeface="Source Code Pro"/>
              </a:rPr>
              <a:t> also make significant use of AI, with enemies that can analyze their environments to find objects or actions that might be beneficial to their survival; they’ll take cover, investigate sounds, use flanking maneuvers, and communicate with other AIs to increase their chances of victory. As far as AI goes, video games are somewhat simplistic, but because of the industry’s huge market, a great deal of effort and money are invested every year in perfecting this type of AI.</a:t>
            </a:r>
          </a:p>
          <a:p>
            <a:pPr lvl="0">
              <a:spcBef>
                <a:spcPts val="0"/>
              </a:spcBef>
              <a:buNone/>
            </a:pPr>
            <a:r>
              <a:t/>
            </a:r>
            <a:endParaRPr sz="1200">
              <a:highlight>
                <a:srgbClr val="FFFFFF"/>
              </a:highlight>
              <a:latin typeface="Source Code Pro"/>
              <a:ea typeface="Source Code Pro"/>
              <a:cs typeface="Source Code Pro"/>
              <a:sym typeface="Source Code Pro"/>
            </a:endParaRPr>
          </a:p>
          <a:p>
            <a:pPr lvl="0">
              <a:spcBef>
                <a:spcPts val="0"/>
              </a:spcBef>
              <a:buNone/>
            </a:pPr>
            <a:r>
              <a:rPr lang="en" sz="1200">
                <a:highlight>
                  <a:srgbClr val="FFFFFF"/>
                </a:highlight>
                <a:latin typeface="Source Code Pro"/>
                <a:ea typeface="Source Code Pro"/>
                <a:cs typeface="Source Code Pro"/>
                <a:sym typeface="Source Code Pro"/>
              </a:rPr>
              <a:t>Fraud Dretection</a:t>
            </a:r>
          </a:p>
          <a:p>
            <a:pPr lvl="0" rtl="0">
              <a:spcBef>
                <a:spcPts val="0"/>
              </a:spcBef>
              <a:buNone/>
            </a:pPr>
            <a:r>
              <a:rPr lang="en" sz="1200">
                <a:latin typeface="Source Code Pro"/>
                <a:ea typeface="Source Code Pro"/>
                <a:cs typeface="Source Code Pro"/>
                <a:sym typeface="Source Code Pro"/>
              </a:rPr>
              <a:t>Many banks send these types of communications if they think there’s a chance that fraud may have been committed on your account, and want to make sure that you approve the purchase before sending money over to another company. </a:t>
            </a:r>
          </a:p>
          <a:p>
            <a:pPr lvl="0" rtl="0">
              <a:spcBef>
                <a:spcPts val="0"/>
              </a:spcBef>
              <a:buNone/>
            </a:pPr>
            <a:r>
              <a:rPr lang="en" sz="1200">
                <a:latin typeface="Source Code Pro"/>
                <a:ea typeface="Source Code Pro"/>
                <a:cs typeface="Source Code Pro"/>
                <a:sym typeface="Source Code Pro"/>
              </a:rPr>
              <a:t>Artificial intelligence is often the technology deployed to monitor for this type of fraud</a:t>
            </a:r>
          </a:p>
          <a:p>
            <a:pPr lvl="0" rtl="0">
              <a:spcBef>
                <a:spcPts val="0"/>
              </a:spcBef>
              <a:buNone/>
            </a:pPr>
            <a:r>
              <a:rPr lang="en" sz="1200">
                <a:highlight>
                  <a:srgbClr val="FFFFFF"/>
                </a:highlight>
                <a:latin typeface="Source Code Pro"/>
                <a:ea typeface="Source Code Pro"/>
                <a:cs typeface="Source Code Pro"/>
                <a:sym typeface="Source Code Pro"/>
              </a:rPr>
              <a:t>In many cases, computers are given a very large sample of fraudulent and non-fraudulent purchases and asked to learn to look for signs that a transaction falls into one category or another. After enough training, the system will be able to spot a fraudulent transaction based on the signs and indications that it learned through the training exercise.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nSpc>
                <a:spcPct val="197727"/>
              </a:lnSpc>
              <a:spcBef>
                <a:spcPts val="0"/>
              </a:spcBef>
              <a:spcAft>
                <a:spcPts val="1300"/>
              </a:spcAft>
              <a:buNone/>
            </a:pPr>
            <a:r>
              <a:rPr lang="en" sz="1200">
                <a:solidFill>
                  <a:srgbClr val="787878"/>
                </a:solidFill>
                <a:highlight>
                  <a:srgbClr val="FFFFFF"/>
                </a:highlight>
                <a:latin typeface="Source Code Pro"/>
                <a:ea typeface="Source Code Pro"/>
                <a:cs typeface="Source Code Pro"/>
                <a:sym typeface="Source Code Pro"/>
              </a:rPr>
              <a:t>Almost 70% of the worlds populations has some sort of smart phone - Smartphones now being built with AI technology will open open the market.</a:t>
            </a:r>
          </a:p>
          <a:p>
            <a:pPr lvl="0" rtl="0">
              <a:lnSpc>
                <a:spcPct val="197727"/>
              </a:lnSpc>
              <a:spcBef>
                <a:spcPts val="0"/>
              </a:spcBef>
              <a:spcAft>
                <a:spcPts val="1300"/>
              </a:spcAft>
              <a:buNone/>
            </a:pPr>
            <a:r>
              <a:rPr lang="en" sz="1200">
                <a:solidFill>
                  <a:srgbClr val="787878"/>
                </a:solidFill>
                <a:highlight>
                  <a:srgbClr val="FFFFFF"/>
                </a:highlight>
                <a:latin typeface="Source Code Pro"/>
                <a:ea typeface="Source Code Pro"/>
                <a:cs typeface="Source Code Pro"/>
                <a:sym typeface="Source Code Pro"/>
              </a:rPr>
              <a:t>If virtual assistants have been the breakthrough technology in this year’s smartphone software, then the AI processor is surely the equivalent on the hardware side.</a:t>
            </a:r>
          </a:p>
          <a:p>
            <a:pPr lvl="0" rtl="0">
              <a:lnSpc>
                <a:spcPct val="197727"/>
              </a:lnSpc>
              <a:spcBef>
                <a:spcPts val="0"/>
              </a:spcBef>
              <a:spcAft>
                <a:spcPts val="1300"/>
              </a:spcAft>
              <a:buNone/>
            </a:pPr>
            <a:r>
              <a:rPr lang="en" sz="1200">
                <a:solidFill>
                  <a:srgbClr val="787878"/>
                </a:solidFill>
                <a:highlight>
                  <a:srgbClr val="FFFFFF"/>
                </a:highlight>
                <a:latin typeface="Source Code Pro"/>
                <a:ea typeface="Source Code Pro"/>
                <a:cs typeface="Source Code Pro"/>
                <a:sym typeface="Source Code Pro"/>
              </a:rPr>
              <a:t>Apple has taken to calling its latest SoC the A11 Bionic on account of its new AI “Neural Engine”. Huawei’s latest </a:t>
            </a:r>
            <a:r>
              <a:rPr lang="en" sz="1200" u="sng">
                <a:solidFill>
                  <a:srgbClr val="53CC39"/>
                </a:solidFill>
                <a:highlight>
                  <a:srgbClr val="FFFFFF"/>
                </a:highlight>
                <a:latin typeface="Source Code Pro"/>
                <a:ea typeface="Source Code Pro"/>
                <a:cs typeface="Source Code Pro"/>
                <a:sym typeface="Source Code Pro"/>
                <a:hlinkClick r:id="rId2"/>
              </a:rPr>
              <a:t>Kirin 970</a:t>
            </a:r>
            <a:r>
              <a:rPr lang="en" sz="1200">
                <a:solidFill>
                  <a:srgbClr val="787878"/>
                </a:solidFill>
                <a:highlight>
                  <a:srgbClr val="FFFFFF"/>
                </a:highlight>
                <a:latin typeface="Source Code Pro"/>
                <a:ea typeface="Source Code Pro"/>
                <a:cs typeface="Source Code Pro"/>
                <a:sym typeface="Source Code Pro"/>
              </a:rPr>
              <a:t> boasts a dedicated Neural Processing Unit (NPU) and is billing its upcoming Mate 10 as a “</a:t>
            </a:r>
            <a:r>
              <a:rPr lang="en" sz="1200" u="sng">
                <a:solidFill>
                  <a:srgbClr val="53CC39"/>
                </a:solidFill>
                <a:highlight>
                  <a:srgbClr val="FFFFFF"/>
                </a:highlight>
                <a:latin typeface="Source Code Pro"/>
                <a:ea typeface="Source Code Pro"/>
                <a:cs typeface="Source Code Pro"/>
                <a:sym typeface="Source Code Pro"/>
                <a:hlinkClick r:id="rId3"/>
              </a:rPr>
              <a:t>real AI phone</a:t>
            </a:r>
            <a:r>
              <a:rPr lang="en" sz="1200">
                <a:solidFill>
                  <a:srgbClr val="787878"/>
                </a:solidFill>
                <a:highlight>
                  <a:srgbClr val="FFFFFF"/>
                </a:highlight>
                <a:latin typeface="Source Code Pro"/>
                <a:ea typeface="Source Code Pro"/>
                <a:cs typeface="Source Code Pro"/>
                <a:sym typeface="Source Code Pro"/>
              </a:rPr>
              <a:t>“. Samsung’s next Exynos SoC is </a:t>
            </a:r>
            <a:r>
              <a:rPr lang="en" sz="1200" u="sng">
                <a:solidFill>
                  <a:srgbClr val="53CC39"/>
                </a:solidFill>
                <a:highlight>
                  <a:srgbClr val="FFFFFF"/>
                </a:highlight>
                <a:latin typeface="Source Code Pro"/>
                <a:ea typeface="Source Code Pro"/>
                <a:cs typeface="Source Code Pro"/>
                <a:sym typeface="Source Code Pro"/>
                <a:hlinkClick r:id="rId4"/>
              </a:rPr>
              <a:t>rumored to feature a dedicated AI chip</a:t>
            </a:r>
            <a:r>
              <a:rPr lang="en" sz="1200">
                <a:solidFill>
                  <a:srgbClr val="787878"/>
                </a:solidFill>
                <a:highlight>
                  <a:srgbClr val="FFFFFF"/>
                </a:highlight>
                <a:latin typeface="Source Code Pro"/>
                <a:ea typeface="Source Code Pro"/>
                <a:cs typeface="Source Code Pro"/>
                <a:sym typeface="Source Code Pro"/>
              </a:rPr>
              <a:t> too.</a:t>
            </a:r>
          </a:p>
          <a:p>
            <a:pPr lvl="0" rtl="0">
              <a:lnSpc>
                <a:spcPct val="197727"/>
              </a:lnSpc>
              <a:spcBef>
                <a:spcPts val="0"/>
              </a:spcBef>
              <a:spcAft>
                <a:spcPts val="1300"/>
              </a:spcAft>
              <a:buNone/>
            </a:pPr>
            <a:r>
              <a:rPr lang="en" sz="1200">
                <a:solidFill>
                  <a:srgbClr val="787878"/>
                </a:solidFill>
                <a:highlight>
                  <a:srgbClr val="FFFFFF"/>
                </a:highlight>
                <a:latin typeface="Source Code Pro"/>
                <a:ea typeface="Source Code Pro"/>
                <a:cs typeface="Source Code Pro"/>
                <a:sym typeface="Source Code Pro"/>
              </a:rPr>
              <a:t>Companies would love us to believe that they’ve developed a chip smart enough to think on its own or one that can imitate the human brain, but even today’s cutting edge </a:t>
            </a:r>
            <a:r>
              <a:rPr lang="en" sz="1200" u="sng">
                <a:solidFill>
                  <a:srgbClr val="53CC39"/>
                </a:solidFill>
                <a:highlight>
                  <a:srgbClr val="FFFFFF"/>
                </a:highlight>
                <a:latin typeface="Source Code Pro"/>
                <a:ea typeface="Source Code Pro"/>
                <a:cs typeface="Source Code Pro"/>
                <a:sym typeface="Source Code Pro"/>
                <a:hlinkClick r:id="rId5"/>
              </a:rPr>
              <a:t>lab projects aren’t that close</a:t>
            </a:r>
            <a:r>
              <a:rPr lang="en" sz="1200">
                <a:solidFill>
                  <a:srgbClr val="787878"/>
                </a:solidFill>
                <a:highlight>
                  <a:srgbClr val="FFFFFF"/>
                </a:highlight>
                <a:latin typeface="Source Code Pro"/>
                <a:ea typeface="Source Code Pro"/>
                <a:cs typeface="Source Code Pro"/>
                <a:sym typeface="Source Code Pro"/>
              </a:rPr>
              <a:t>. In a commercial smartphone, the idea is simply fanciful. The reality is a little more boring. These new processor designs are simply making software tasks such as machine learning more efficient.</a:t>
            </a:r>
          </a:p>
          <a:p>
            <a:pPr lvl="0" rtl="0">
              <a:lnSpc>
                <a:spcPct val="197727"/>
              </a:lnSpc>
              <a:spcBef>
                <a:spcPts val="0"/>
              </a:spcBef>
              <a:spcAft>
                <a:spcPts val="1300"/>
              </a:spcAft>
              <a:buNone/>
            </a:pPr>
            <a:r>
              <a:rPr lang="en" sz="1200">
                <a:solidFill>
                  <a:srgbClr val="787878"/>
                </a:solidFill>
                <a:highlight>
                  <a:srgbClr val="FFFFFF"/>
                </a:highlight>
                <a:latin typeface="Source Code Pro"/>
                <a:ea typeface="Source Code Pro"/>
                <a:cs typeface="Source Code Pro"/>
                <a:sym typeface="Source Code Pro"/>
              </a:rPr>
              <a:t>There’s an important difference between artificial intelligence and machine learning that’s worth distinguishing. AI is a very broad concept used to describe machines that can “think like humans” or that have some form of artificial brain with capabilities that closely resemble our own.</a:t>
            </a:r>
          </a:p>
          <a:p>
            <a:pPr lvl="0" rtl="0">
              <a:lnSpc>
                <a:spcPct val="197727"/>
              </a:lnSpc>
              <a:spcBef>
                <a:spcPts val="0"/>
              </a:spcBef>
              <a:spcAft>
                <a:spcPts val="1300"/>
              </a:spcAft>
              <a:buNone/>
            </a:pPr>
            <a:r>
              <a:rPr lang="en" sz="1200">
                <a:solidFill>
                  <a:srgbClr val="787878"/>
                </a:solidFill>
                <a:highlight>
                  <a:srgbClr val="FFFFFF"/>
                </a:highlight>
                <a:latin typeface="Source Code Pro"/>
                <a:ea typeface="Source Code Pro"/>
                <a:cs typeface="Source Code Pro"/>
                <a:sym typeface="Source Code Pro"/>
              </a:rPr>
              <a:t>Machine learning is not unrelated, but only encapsulates computer programs that are designed to process data and make decisions based on the results, and even learn from results to inform future decisions.</a:t>
            </a:r>
          </a:p>
          <a:p>
            <a:pPr lvl="0">
              <a:spcBef>
                <a:spcPts val="0"/>
              </a:spcBef>
              <a:buNone/>
            </a:pPr>
            <a:r>
              <a:t/>
            </a:r>
            <a:endParaRPr sz="1200">
              <a:latin typeface="Source Code Pro"/>
              <a:ea typeface="Source Code Pro"/>
              <a:cs typeface="Source Code Pro"/>
              <a:sym typeface="Source Code Pr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lgn="just">
              <a:lnSpc>
                <a:spcPct val="130000"/>
              </a:lnSpc>
              <a:spcBef>
                <a:spcPts val="1000"/>
              </a:spcBef>
              <a:buNone/>
            </a:pPr>
            <a:r>
              <a:rPr lang="en" sz="1300">
                <a:solidFill>
                  <a:schemeClr val="dk2"/>
                </a:solidFill>
                <a:latin typeface="Calibri"/>
                <a:ea typeface="Calibri"/>
                <a:cs typeface="Calibri"/>
                <a:sym typeface="Calibri"/>
              </a:rPr>
              <a:t>We learn by watching others engage in different behaviours involving attention, retention, reproduction and reinforcement (Holland, 1991). For AI reproducing behaviour is a limiting factor as it does not have the physical capability to reproduce all our actions even though they can observe them. In 1966 Sternberg likened our information-processing approach to that of computers but did not add that along with stimuli, we require cognition (Roznowski, 1993). Cognition is the process of receiving, processing, storing and using information, it is the mental processes underlying our ability to perceive the world, enabling us to remember, discuss and learn from our experiences. It includes functions such as perception, memory, language and thought. This is difficult for AI to emulate fully but its advantage is that it can focus its attention on many tasks whereas we must be selective in terms of the sheer mass of stimuli which limits our ability to keep track of all events.  We can see this in the Volvo advertisement which depicts a distracted driver in a car which can recognise a child crossing the road and is able to stop without harming the child. AI and cognitive computing systems are based on the ability of machines to sense, reason, act and adapt based on learned experience and will be able to relieve us of many labour intensive tasks.</a:t>
            </a:r>
          </a:p>
          <a:p>
            <a:pPr lvl="0" rtl="0" algn="just">
              <a:lnSpc>
                <a:spcPct val="130000"/>
              </a:lnSpc>
              <a:spcBef>
                <a:spcPts val="1000"/>
              </a:spcBef>
              <a:buNone/>
            </a:pPr>
            <a:r>
              <a:rPr lang="en" sz="1300">
                <a:solidFill>
                  <a:schemeClr val="dk2"/>
                </a:solidFill>
                <a:latin typeface="Calibri"/>
                <a:ea typeface="Calibri"/>
                <a:cs typeface="Calibri"/>
                <a:sym typeface="Calibri"/>
              </a:rPr>
              <a:t>The most basic advantages of AI are cost reduction, speed, flexibility, reliability, durability and duplication. An AI system can perform the tasks of several workers thus cutting wage costs, can respond immediately in addition to having no time limitation. It has no moods like humans, are designed to last for extended periods of time and can be used repeatedly (Love, 2017).</a:t>
            </a:r>
          </a:p>
          <a:p>
            <a:pPr lvl="0" rtl="0" algn="just">
              <a:lnSpc>
                <a:spcPct val="130000"/>
              </a:lnSpc>
              <a:spcBef>
                <a:spcPts val="1000"/>
              </a:spcBef>
              <a:buNone/>
            </a:pPr>
            <a:r>
              <a:rPr lang="en" sz="1300">
                <a:solidFill>
                  <a:schemeClr val="dk2"/>
                </a:solidFill>
                <a:latin typeface="Calibri"/>
                <a:ea typeface="Calibri"/>
                <a:cs typeface="Calibri"/>
                <a:sym typeface="Calibri"/>
              </a:rPr>
              <a:t>They can be expensive to buy, operate and maintain due to the specificity of each one's capabilities. They cannot be used in isolation without the presence of human beings. They can only handle specific tasks that they are designed for e.g. an AI designed for driving a car cannot be expected to be an expert in the medicine field.</a:t>
            </a:r>
          </a:p>
          <a:p>
            <a:pPr lvl="0" rtl="0" algn="just">
              <a:lnSpc>
                <a:spcPct val="130000"/>
              </a:lnSpc>
              <a:spcBef>
                <a:spcPts val="1000"/>
              </a:spcBef>
              <a:buNone/>
            </a:pPr>
            <a:r>
              <a:rPr lang="en" sz="1300">
                <a:solidFill>
                  <a:schemeClr val="dk2"/>
                </a:solidFill>
                <a:latin typeface="Calibri"/>
                <a:ea typeface="Calibri"/>
                <a:cs typeface="Calibri"/>
                <a:sym typeface="Calibri"/>
              </a:rPr>
              <a:t>In conclusion, artificial intelligence systems have been useful tools in solving complex problems that are seen to be beyond the level of human thinking. Although the characteristics of these systems are drawn from human intelligence, they can exhibit more intelligence than the human beings themselves. We are at the start of the AI revolution and more improvements are likely to be seen soon.</a:t>
            </a:r>
          </a:p>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dk1"/>
        </a:solidFill>
      </p:bgPr>
    </p:bg>
    <p:spTree>
      <p:nvGrpSpPr>
        <p:cNvPr id="9" name="Shape 9"/>
        <p:cNvGrpSpPr/>
        <p:nvPr/>
      </p:nvGrpSpPr>
      <p:grpSpPr>
        <a:xfrm>
          <a:off x="0" y="0"/>
          <a:ext cx="0" cy="0"/>
          <a:chOff x="0" y="0"/>
          <a:chExt cx="0" cy="0"/>
        </a:xfrm>
      </p:grpSpPr>
      <p:pic>
        <p:nvPicPr>
          <p:cNvPr id="10" name="Shape 10"/>
          <p:cNvPicPr preferRelativeResize="0"/>
          <p:nvPr/>
        </p:nvPicPr>
        <p:blipFill rotWithShape="1">
          <a:blip r:embed="rId2">
            <a:alphaModFix/>
          </a:blip>
          <a:srcRect b="0" l="62731" r="0" t="0"/>
          <a:stretch/>
        </p:blipFill>
        <p:spPr>
          <a:xfrm>
            <a:off x="-116425" y="3312175"/>
            <a:ext cx="9328076" cy="1947325"/>
          </a:xfrm>
          <a:prstGeom prst="rect">
            <a:avLst/>
          </a:prstGeom>
          <a:noFill/>
          <a:ln>
            <a:noFill/>
          </a:ln>
        </p:spPr>
      </p:pic>
      <p:sp>
        <p:nvSpPr>
          <p:cNvPr id="11" name="Shape 11"/>
          <p:cNvSpPr/>
          <p:nvPr/>
        </p:nvSpPr>
        <p:spPr>
          <a:xfrm>
            <a:off x="0" y="0"/>
            <a:ext cx="9144000" cy="3429000"/>
          </a:xfrm>
          <a:prstGeom prst="rect">
            <a:avLst/>
          </a:prstGeom>
          <a:solidFill>
            <a:schemeClr val="lt1"/>
          </a:solidFill>
          <a:ln>
            <a:noFill/>
          </a:ln>
        </p:spPr>
        <p:txBody>
          <a:bodyPr anchorCtr="0" anchor="ctr" bIns="91425" lIns="91425" rIns="91425" wrap="square" tIns="91425">
            <a:noAutofit/>
          </a:bodyPr>
          <a:lstStyle/>
          <a:p>
            <a:pPr lvl="0">
              <a:spcBef>
                <a:spcPts val="0"/>
              </a:spcBef>
              <a:buNone/>
            </a:pPr>
            <a:r>
              <a:t/>
            </a:r>
            <a:endParaRPr/>
          </a:p>
        </p:txBody>
      </p:sp>
      <p:sp>
        <p:nvSpPr>
          <p:cNvPr id="12" name="Shape 12"/>
          <p:cNvSpPr txBox="1"/>
          <p:nvPr>
            <p:ph type="ctrTitle"/>
          </p:nvPr>
        </p:nvSpPr>
        <p:spPr>
          <a:xfrm>
            <a:off x="311700" y="392150"/>
            <a:ext cx="8520600" cy="2690400"/>
          </a:xfrm>
          <a:prstGeom prst="rect">
            <a:avLst/>
          </a:prstGeom>
        </p:spPr>
        <p:txBody>
          <a:bodyPr anchorCtr="0" anchor="ctr" bIns="91425" lIns="91425" rIns="91425" wrap="square" tIns="91425"/>
          <a:lstStyle>
            <a:lvl1pPr lvl="0" algn="ctr">
              <a:spcBef>
                <a:spcPts val="0"/>
              </a:spcBef>
              <a:buSzPct val="100000"/>
              <a:defRPr sz="8000"/>
            </a:lvl1pPr>
            <a:lvl2pPr lvl="1" algn="ctr">
              <a:spcBef>
                <a:spcPts val="0"/>
              </a:spcBef>
              <a:buSzPct val="100000"/>
              <a:defRPr sz="8000"/>
            </a:lvl2pPr>
            <a:lvl3pPr lvl="2" algn="ctr">
              <a:spcBef>
                <a:spcPts val="0"/>
              </a:spcBef>
              <a:buSzPct val="100000"/>
              <a:defRPr sz="8000"/>
            </a:lvl3pPr>
            <a:lvl4pPr lvl="3" algn="ctr">
              <a:spcBef>
                <a:spcPts val="0"/>
              </a:spcBef>
              <a:buSzPct val="100000"/>
              <a:defRPr sz="8000"/>
            </a:lvl4pPr>
            <a:lvl5pPr lvl="4" algn="ctr">
              <a:spcBef>
                <a:spcPts val="0"/>
              </a:spcBef>
              <a:buSzPct val="100000"/>
              <a:defRPr sz="8000"/>
            </a:lvl5pPr>
            <a:lvl6pPr lvl="5" algn="ctr">
              <a:spcBef>
                <a:spcPts val="0"/>
              </a:spcBef>
              <a:buSzPct val="100000"/>
              <a:defRPr sz="8000"/>
            </a:lvl6pPr>
            <a:lvl7pPr lvl="6" algn="ctr">
              <a:spcBef>
                <a:spcPts val="0"/>
              </a:spcBef>
              <a:buSzPct val="100000"/>
              <a:defRPr sz="8000"/>
            </a:lvl7pPr>
            <a:lvl8pPr lvl="7" algn="ctr">
              <a:spcBef>
                <a:spcPts val="0"/>
              </a:spcBef>
              <a:buSzPct val="100000"/>
              <a:defRPr sz="8000"/>
            </a:lvl8pPr>
            <a:lvl9pPr lvl="8" algn="ctr">
              <a:spcBef>
                <a:spcPts val="0"/>
              </a:spcBef>
              <a:buSzPct val="100000"/>
              <a:defRPr sz="8000"/>
            </a:lvl9pPr>
          </a:lstStyle>
          <a:p/>
        </p:txBody>
      </p:sp>
      <p:sp>
        <p:nvSpPr>
          <p:cNvPr id="13" name="Shape 13"/>
          <p:cNvSpPr txBox="1"/>
          <p:nvPr>
            <p:ph idx="1" type="subTitle"/>
          </p:nvPr>
        </p:nvSpPr>
        <p:spPr>
          <a:xfrm>
            <a:off x="311700" y="3890400"/>
            <a:ext cx="8520600" cy="706200"/>
          </a:xfrm>
          <a:prstGeom prst="rect">
            <a:avLst/>
          </a:prstGeom>
        </p:spPr>
        <p:txBody>
          <a:bodyPr anchorCtr="0" anchor="ctr" bIns="91425" lIns="91425" rIns="91425" wrap="square" tIns="91425"/>
          <a:lstStyle>
            <a:lvl1pPr lvl="0" algn="ctr">
              <a:lnSpc>
                <a:spcPct val="100000"/>
              </a:lnSpc>
              <a:spcBef>
                <a:spcPts val="0"/>
              </a:spcBef>
              <a:spcAft>
                <a:spcPts val="0"/>
              </a:spcAft>
              <a:buClr>
                <a:schemeClr val="accent1"/>
              </a:buClr>
              <a:buSzPct val="100000"/>
              <a:buNone/>
              <a:defRPr b="1" sz="2100">
                <a:solidFill>
                  <a:schemeClr val="accent1"/>
                </a:solidFill>
              </a:defRPr>
            </a:lvl1pPr>
            <a:lvl2pPr lvl="1" algn="ctr">
              <a:lnSpc>
                <a:spcPct val="100000"/>
              </a:lnSpc>
              <a:spcBef>
                <a:spcPts val="0"/>
              </a:spcBef>
              <a:spcAft>
                <a:spcPts val="0"/>
              </a:spcAft>
              <a:buClr>
                <a:schemeClr val="accent1"/>
              </a:buClr>
              <a:buSzPct val="100000"/>
              <a:buNone/>
              <a:defRPr b="1" sz="2100">
                <a:solidFill>
                  <a:schemeClr val="accent1"/>
                </a:solidFill>
              </a:defRPr>
            </a:lvl2pPr>
            <a:lvl3pPr lvl="2" algn="ctr">
              <a:lnSpc>
                <a:spcPct val="100000"/>
              </a:lnSpc>
              <a:spcBef>
                <a:spcPts val="0"/>
              </a:spcBef>
              <a:spcAft>
                <a:spcPts val="0"/>
              </a:spcAft>
              <a:buClr>
                <a:schemeClr val="accent1"/>
              </a:buClr>
              <a:buSzPct val="100000"/>
              <a:buNone/>
              <a:defRPr b="1" sz="2100">
                <a:solidFill>
                  <a:schemeClr val="accent1"/>
                </a:solidFill>
              </a:defRPr>
            </a:lvl3pPr>
            <a:lvl4pPr lvl="3" algn="ctr">
              <a:lnSpc>
                <a:spcPct val="100000"/>
              </a:lnSpc>
              <a:spcBef>
                <a:spcPts val="0"/>
              </a:spcBef>
              <a:spcAft>
                <a:spcPts val="0"/>
              </a:spcAft>
              <a:buClr>
                <a:schemeClr val="accent1"/>
              </a:buClr>
              <a:buSzPct val="100000"/>
              <a:buNone/>
              <a:defRPr b="1" sz="2100">
                <a:solidFill>
                  <a:schemeClr val="accent1"/>
                </a:solidFill>
              </a:defRPr>
            </a:lvl4pPr>
            <a:lvl5pPr lvl="4" algn="ctr">
              <a:lnSpc>
                <a:spcPct val="100000"/>
              </a:lnSpc>
              <a:spcBef>
                <a:spcPts val="0"/>
              </a:spcBef>
              <a:spcAft>
                <a:spcPts val="0"/>
              </a:spcAft>
              <a:buClr>
                <a:schemeClr val="accent1"/>
              </a:buClr>
              <a:buSzPct val="100000"/>
              <a:buNone/>
              <a:defRPr b="1" sz="2100">
                <a:solidFill>
                  <a:schemeClr val="accent1"/>
                </a:solidFill>
              </a:defRPr>
            </a:lvl5pPr>
            <a:lvl6pPr lvl="5" algn="ctr">
              <a:lnSpc>
                <a:spcPct val="100000"/>
              </a:lnSpc>
              <a:spcBef>
                <a:spcPts val="0"/>
              </a:spcBef>
              <a:spcAft>
                <a:spcPts val="0"/>
              </a:spcAft>
              <a:buClr>
                <a:schemeClr val="accent1"/>
              </a:buClr>
              <a:buSzPct val="100000"/>
              <a:buNone/>
              <a:defRPr b="1" sz="2100">
                <a:solidFill>
                  <a:schemeClr val="accent1"/>
                </a:solidFill>
              </a:defRPr>
            </a:lvl6pPr>
            <a:lvl7pPr lvl="6" algn="ctr">
              <a:lnSpc>
                <a:spcPct val="100000"/>
              </a:lnSpc>
              <a:spcBef>
                <a:spcPts val="0"/>
              </a:spcBef>
              <a:spcAft>
                <a:spcPts val="0"/>
              </a:spcAft>
              <a:buClr>
                <a:schemeClr val="accent1"/>
              </a:buClr>
              <a:buSzPct val="100000"/>
              <a:buNone/>
              <a:defRPr b="1" sz="2100">
                <a:solidFill>
                  <a:schemeClr val="accent1"/>
                </a:solidFill>
              </a:defRPr>
            </a:lvl7pPr>
            <a:lvl8pPr lvl="7" algn="ctr">
              <a:lnSpc>
                <a:spcPct val="100000"/>
              </a:lnSpc>
              <a:spcBef>
                <a:spcPts val="0"/>
              </a:spcBef>
              <a:spcAft>
                <a:spcPts val="0"/>
              </a:spcAft>
              <a:buClr>
                <a:schemeClr val="accent1"/>
              </a:buClr>
              <a:buSzPct val="100000"/>
              <a:buNone/>
              <a:defRPr b="1" sz="2100">
                <a:solidFill>
                  <a:schemeClr val="accent1"/>
                </a:solidFill>
              </a:defRPr>
            </a:lvl8pPr>
            <a:lvl9pPr lvl="8" algn="ctr">
              <a:lnSpc>
                <a:spcPct val="100000"/>
              </a:lnSpc>
              <a:spcBef>
                <a:spcPts val="0"/>
              </a:spcBef>
              <a:spcAft>
                <a:spcPts val="0"/>
              </a:spcAft>
              <a:buClr>
                <a:schemeClr val="accent1"/>
              </a:buClr>
              <a:buSzPct val="100000"/>
              <a:buNone/>
              <a:defRPr b="1" sz="2100">
                <a:solidFill>
                  <a:schemeClr val="accent1"/>
                </a:solidFill>
              </a:defRPr>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9" name="Shape 49"/>
        <p:cNvGrpSpPr/>
        <p:nvPr/>
      </p:nvGrpSpPr>
      <p:grpSpPr>
        <a:xfrm>
          <a:off x="0" y="0"/>
          <a:ext cx="0" cy="0"/>
          <a:chOff x="0" y="0"/>
          <a:chExt cx="0" cy="0"/>
        </a:xfrm>
      </p:grpSpPr>
      <p:sp>
        <p:nvSpPr>
          <p:cNvPr id="50" name="Shape 50"/>
          <p:cNvSpPr txBox="1"/>
          <p:nvPr>
            <p:ph type="title"/>
          </p:nvPr>
        </p:nvSpPr>
        <p:spPr>
          <a:xfrm>
            <a:off x="311700" y="1240275"/>
            <a:ext cx="8520600" cy="1981800"/>
          </a:xfrm>
          <a:prstGeom prst="rect">
            <a:avLst/>
          </a:prstGeom>
        </p:spPr>
        <p:txBody>
          <a:bodyPr anchorCtr="0" anchor="b" bIns="91425" lIns="91425" rIns="91425" wrap="square" tIns="91425"/>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p:txBody>
      </p:sp>
      <p:sp>
        <p:nvSpPr>
          <p:cNvPr id="51" name="Shape 51"/>
          <p:cNvSpPr txBox="1"/>
          <p:nvPr>
            <p:ph idx="1" type="body"/>
          </p:nvPr>
        </p:nvSpPr>
        <p:spPr>
          <a:xfrm>
            <a:off x="311700" y="3304625"/>
            <a:ext cx="8520600" cy="1300800"/>
          </a:xfrm>
          <a:prstGeom prst="rect">
            <a:avLst/>
          </a:prstGeom>
        </p:spPr>
        <p:txBody>
          <a:bodyPr anchorCtr="0" anchor="t" bIns="91425" lIns="91425" rIns="91425" wrap="square" tIns="91425"/>
          <a:lstStyle>
            <a:lvl1pPr lvl="0" algn="ctr">
              <a:spcBef>
                <a:spcPts val="0"/>
              </a:spcBef>
              <a:buClr>
                <a:schemeClr val="accent1"/>
              </a:buClr>
              <a:defRPr>
                <a:solidFill>
                  <a:schemeClr val="accent1"/>
                </a:solidFill>
              </a:defRPr>
            </a:lvl1pPr>
            <a:lvl2pPr lvl="1" algn="ctr">
              <a:spcBef>
                <a:spcPts val="0"/>
              </a:spcBef>
              <a:buClr>
                <a:schemeClr val="accent1"/>
              </a:buClr>
              <a:defRPr>
                <a:solidFill>
                  <a:schemeClr val="accent1"/>
                </a:solidFill>
              </a:defRPr>
            </a:lvl2pPr>
            <a:lvl3pPr lvl="2" algn="ctr">
              <a:spcBef>
                <a:spcPts val="0"/>
              </a:spcBef>
              <a:buClr>
                <a:schemeClr val="accent1"/>
              </a:buClr>
              <a:defRPr>
                <a:solidFill>
                  <a:schemeClr val="accent1"/>
                </a:solidFill>
              </a:defRPr>
            </a:lvl3pPr>
            <a:lvl4pPr lvl="3" algn="ctr">
              <a:spcBef>
                <a:spcPts val="0"/>
              </a:spcBef>
              <a:buClr>
                <a:schemeClr val="accent1"/>
              </a:buClr>
              <a:defRPr>
                <a:solidFill>
                  <a:schemeClr val="accent1"/>
                </a:solidFill>
              </a:defRPr>
            </a:lvl4pPr>
            <a:lvl5pPr lvl="4" algn="ctr">
              <a:spcBef>
                <a:spcPts val="0"/>
              </a:spcBef>
              <a:buClr>
                <a:schemeClr val="accent1"/>
              </a:buClr>
              <a:defRPr>
                <a:solidFill>
                  <a:schemeClr val="accent1"/>
                </a:solidFill>
              </a:defRPr>
            </a:lvl5pPr>
            <a:lvl6pPr lvl="5" algn="ctr">
              <a:spcBef>
                <a:spcPts val="0"/>
              </a:spcBef>
              <a:buClr>
                <a:schemeClr val="accent1"/>
              </a:buClr>
              <a:defRPr>
                <a:solidFill>
                  <a:schemeClr val="accent1"/>
                </a:solidFill>
              </a:defRPr>
            </a:lvl6pPr>
            <a:lvl7pPr lvl="6" algn="ctr">
              <a:spcBef>
                <a:spcPts val="0"/>
              </a:spcBef>
              <a:buClr>
                <a:schemeClr val="accent1"/>
              </a:buClr>
              <a:defRPr>
                <a:solidFill>
                  <a:schemeClr val="accent1"/>
                </a:solidFill>
              </a:defRPr>
            </a:lvl7pPr>
            <a:lvl8pPr lvl="7" algn="ctr">
              <a:spcBef>
                <a:spcPts val="0"/>
              </a:spcBef>
              <a:buClr>
                <a:schemeClr val="accent1"/>
              </a:buClr>
              <a:defRPr>
                <a:solidFill>
                  <a:schemeClr val="accent1"/>
                </a:solidFill>
              </a:defRPr>
            </a:lvl8pPr>
            <a:lvl9pPr lvl="8" algn="ctr">
              <a:spcBef>
                <a:spcPts val="0"/>
              </a:spcBef>
              <a:buClr>
                <a:schemeClr val="accent1"/>
              </a:buClr>
              <a:defRPr>
                <a:solidFill>
                  <a:schemeClr val="accent1"/>
                </a:solidFill>
              </a:defRPr>
            </a:lvl9pPr>
          </a:lstStyle>
          <a:p/>
        </p:txBody>
      </p:sp>
      <p:sp>
        <p:nvSpPr>
          <p:cNvPr id="52" name="Shape 5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dk1"/>
        </a:solidFill>
      </p:bgPr>
    </p:bg>
    <p:spTree>
      <p:nvGrpSpPr>
        <p:cNvPr id="15" name="Shape 15"/>
        <p:cNvGrpSpPr/>
        <p:nvPr/>
      </p:nvGrpSpPr>
      <p:grpSpPr>
        <a:xfrm>
          <a:off x="0" y="0"/>
          <a:ext cx="0" cy="0"/>
          <a:chOff x="0" y="0"/>
          <a:chExt cx="0" cy="0"/>
        </a:xfrm>
      </p:grpSpPr>
      <p:pic>
        <p:nvPicPr>
          <p:cNvPr id="16" name="Shape 16"/>
          <p:cNvPicPr preferRelativeResize="0"/>
          <p:nvPr/>
        </p:nvPicPr>
        <p:blipFill rotWithShape="1">
          <a:blip r:embed="rId2">
            <a:alphaModFix/>
          </a:blip>
          <a:srcRect b="0" l="62731" r="0" t="0"/>
          <a:stretch/>
        </p:blipFill>
        <p:spPr>
          <a:xfrm>
            <a:off x="-105826" y="-105825"/>
            <a:ext cx="9249826" cy="5323400"/>
          </a:xfrm>
          <a:prstGeom prst="rect">
            <a:avLst/>
          </a:prstGeom>
          <a:noFill/>
          <a:ln>
            <a:noFill/>
          </a:ln>
        </p:spPr>
      </p:pic>
      <p:sp>
        <p:nvSpPr>
          <p:cNvPr id="17" name="Shape 17"/>
          <p:cNvSpPr txBox="1"/>
          <p:nvPr>
            <p:ph type="title"/>
          </p:nvPr>
        </p:nvSpPr>
        <p:spPr>
          <a:xfrm>
            <a:off x="2802750" y="802500"/>
            <a:ext cx="3538500" cy="3538500"/>
          </a:xfrm>
          <a:prstGeom prst="rect">
            <a:avLst/>
          </a:prstGeom>
          <a:solidFill>
            <a:srgbClr val="FFFFFF"/>
          </a:solidFill>
        </p:spPr>
        <p:txBody>
          <a:bodyPr anchorCtr="0" anchor="ctr" bIns="91425" lIns="91425" rIns="91425" wrap="square"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9" name="Shape 19"/>
        <p:cNvGrpSpPr/>
        <p:nvPr/>
      </p:nvGrpSpPr>
      <p:grpSpPr>
        <a:xfrm>
          <a:off x="0" y="0"/>
          <a:ext cx="0" cy="0"/>
          <a:chOff x="0" y="0"/>
          <a:chExt cx="0" cy="0"/>
        </a:xfrm>
      </p:grpSpPr>
      <p:sp>
        <p:nvSpPr>
          <p:cNvPr id="20" name="Shape 20"/>
          <p:cNvSpPr txBox="1"/>
          <p:nvPr>
            <p:ph type="title"/>
          </p:nvPr>
        </p:nvSpPr>
        <p:spPr>
          <a:xfrm>
            <a:off x="311700" y="292850"/>
            <a:ext cx="8520600" cy="801000"/>
          </a:xfrm>
          <a:prstGeom prst="rect">
            <a:avLst/>
          </a:prstGeom>
        </p:spPr>
        <p:txBody>
          <a:bodyPr anchorCtr="0" anchor="t" bIns="91425" lIns="91425" rIns="91425" wrap="square" tIns="91425"/>
          <a:lstStyle>
            <a:lvl1pPr lvl="0">
              <a:spcBef>
                <a:spcPts val="0"/>
              </a:spcBef>
              <a:buFont typeface="Economica"/>
              <a:defRPr>
                <a:latin typeface="Economica"/>
                <a:ea typeface="Economica"/>
                <a:cs typeface="Economica"/>
                <a:sym typeface="Economica"/>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1" name="Shape 21"/>
          <p:cNvSpPr txBox="1"/>
          <p:nvPr>
            <p:ph idx="1" type="body"/>
          </p:nvPr>
        </p:nvSpPr>
        <p:spPr>
          <a:xfrm>
            <a:off x="311700" y="1228675"/>
            <a:ext cx="8520600" cy="33402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3" name="Shape 23"/>
        <p:cNvGrpSpPr/>
        <p:nvPr/>
      </p:nvGrpSpPr>
      <p:grpSpPr>
        <a:xfrm>
          <a:off x="0" y="0"/>
          <a:ext cx="0" cy="0"/>
          <a:chOff x="0" y="0"/>
          <a:chExt cx="0" cy="0"/>
        </a:xfrm>
      </p:grpSpPr>
      <p:sp>
        <p:nvSpPr>
          <p:cNvPr id="24" name="Shape 24"/>
          <p:cNvSpPr txBox="1"/>
          <p:nvPr>
            <p:ph type="title"/>
          </p:nvPr>
        </p:nvSpPr>
        <p:spPr>
          <a:xfrm>
            <a:off x="311700" y="292850"/>
            <a:ext cx="8520600" cy="801000"/>
          </a:xfrm>
          <a:prstGeom prst="rect">
            <a:avLst/>
          </a:prstGeom>
        </p:spPr>
        <p:txBody>
          <a:bodyPr anchorCtr="0" anchor="t" bIns="91425" lIns="91425" rIns="91425" wrap="square" tIns="91425"/>
          <a:lstStyle>
            <a:lvl1pPr lvl="0">
              <a:spcBef>
                <a:spcPts val="0"/>
              </a:spcBef>
              <a:buFont typeface="Economica"/>
              <a:defRPr>
                <a:latin typeface="Economica"/>
                <a:ea typeface="Economica"/>
                <a:cs typeface="Economica"/>
                <a:sym typeface="Economica"/>
              </a:defRPr>
            </a:lvl1pPr>
            <a:lvl2pPr lvl="1">
              <a:spcBef>
                <a:spcPts val="0"/>
              </a:spcBef>
              <a:buFont typeface="Economica"/>
              <a:defRPr>
                <a:latin typeface="Economica"/>
                <a:ea typeface="Economica"/>
                <a:cs typeface="Economica"/>
                <a:sym typeface="Economica"/>
              </a:defRPr>
            </a:lvl2pPr>
            <a:lvl3pPr lvl="2">
              <a:spcBef>
                <a:spcPts val="0"/>
              </a:spcBef>
              <a:buFont typeface="Economica"/>
              <a:defRPr>
                <a:latin typeface="Economica"/>
                <a:ea typeface="Economica"/>
                <a:cs typeface="Economica"/>
                <a:sym typeface="Economica"/>
              </a:defRPr>
            </a:lvl3pPr>
            <a:lvl4pPr lvl="3">
              <a:spcBef>
                <a:spcPts val="0"/>
              </a:spcBef>
              <a:buFont typeface="Economica"/>
              <a:defRPr>
                <a:latin typeface="Economica"/>
                <a:ea typeface="Economica"/>
                <a:cs typeface="Economica"/>
                <a:sym typeface="Economica"/>
              </a:defRPr>
            </a:lvl4pPr>
            <a:lvl5pPr lvl="4">
              <a:spcBef>
                <a:spcPts val="0"/>
              </a:spcBef>
              <a:buFont typeface="Economica"/>
              <a:defRPr>
                <a:latin typeface="Economica"/>
                <a:ea typeface="Economica"/>
                <a:cs typeface="Economica"/>
                <a:sym typeface="Economica"/>
              </a:defRPr>
            </a:lvl5pPr>
            <a:lvl6pPr lvl="5">
              <a:spcBef>
                <a:spcPts val="0"/>
              </a:spcBef>
              <a:buFont typeface="Economica"/>
              <a:defRPr>
                <a:latin typeface="Economica"/>
                <a:ea typeface="Economica"/>
                <a:cs typeface="Economica"/>
                <a:sym typeface="Economica"/>
              </a:defRPr>
            </a:lvl6pPr>
            <a:lvl7pPr lvl="6">
              <a:spcBef>
                <a:spcPts val="0"/>
              </a:spcBef>
              <a:buFont typeface="Economica"/>
              <a:defRPr>
                <a:latin typeface="Economica"/>
                <a:ea typeface="Economica"/>
                <a:cs typeface="Economica"/>
                <a:sym typeface="Economica"/>
              </a:defRPr>
            </a:lvl7pPr>
            <a:lvl8pPr lvl="7">
              <a:spcBef>
                <a:spcPts val="0"/>
              </a:spcBef>
              <a:buFont typeface="Economica"/>
              <a:defRPr>
                <a:latin typeface="Economica"/>
                <a:ea typeface="Economica"/>
                <a:cs typeface="Economica"/>
                <a:sym typeface="Economica"/>
              </a:defRPr>
            </a:lvl8pPr>
            <a:lvl9pPr lvl="8">
              <a:spcBef>
                <a:spcPts val="0"/>
              </a:spcBef>
              <a:buFont typeface="Economica"/>
              <a:defRPr>
                <a:latin typeface="Economica"/>
                <a:ea typeface="Economica"/>
                <a:cs typeface="Economica"/>
                <a:sym typeface="Economica"/>
              </a:defRPr>
            </a:lvl9pPr>
          </a:lstStyle>
          <a:p/>
        </p:txBody>
      </p:sp>
      <p:sp>
        <p:nvSpPr>
          <p:cNvPr id="25" name="Shape 25"/>
          <p:cNvSpPr txBox="1"/>
          <p:nvPr>
            <p:ph idx="1" type="body"/>
          </p:nvPr>
        </p:nvSpPr>
        <p:spPr>
          <a:xfrm>
            <a:off x="311700" y="1228675"/>
            <a:ext cx="3999900" cy="33402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6" name="Shape 26"/>
          <p:cNvSpPr txBox="1"/>
          <p:nvPr>
            <p:ph idx="2" type="body"/>
          </p:nvPr>
        </p:nvSpPr>
        <p:spPr>
          <a:xfrm>
            <a:off x="4832400" y="1228675"/>
            <a:ext cx="3999900" cy="33402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8" name="Shape 28"/>
        <p:cNvGrpSpPr/>
        <p:nvPr/>
      </p:nvGrpSpPr>
      <p:grpSpPr>
        <a:xfrm>
          <a:off x="0" y="0"/>
          <a:ext cx="0" cy="0"/>
          <a:chOff x="0" y="0"/>
          <a:chExt cx="0" cy="0"/>
        </a:xfrm>
      </p:grpSpPr>
      <p:sp>
        <p:nvSpPr>
          <p:cNvPr id="29" name="Shape 29"/>
          <p:cNvSpPr txBox="1"/>
          <p:nvPr>
            <p:ph type="title"/>
          </p:nvPr>
        </p:nvSpPr>
        <p:spPr>
          <a:xfrm>
            <a:off x="304800" y="309350"/>
            <a:ext cx="8537700" cy="748200"/>
          </a:xfrm>
          <a:prstGeom prst="rect">
            <a:avLst/>
          </a:prstGeom>
        </p:spPr>
        <p:txBody>
          <a:bodyPr anchorCtr="0" anchor="t" bIns="91425" lIns="91425" rIns="91425" wrap="square" tIns="91425"/>
          <a:lstStyle>
            <a:lvl1pPr lvl="0">
              <a:spcBef>
                <a:spcPts val="0"/>
              </a:spcBef>
              <a:buSzPct val="100000"/>
              <a:buFont typeface="Economica"/>
              <a:defRPr sz="4000">
                <a:latin typeface="Economica"/>
                <a:ea typeface="Economica"/>
                <a:cs typeface="Economica"/>
                <a:sym typeface="Economica"/>
              </a:defRPr>
            </a:lvl1pPr>
            <a:lvl2pPr lvl="1">
              <a:spcBef>
                <a:spcPts val="0"/>
              </a:spcBef>
              <a:buSzPct val="100000"/>
              <a:buFont typeface="Economica"/>
              <a:defRPr sz="4000">
                <a:latin typeface="Economica"/>
                <a:ea typeface="Economica"/>
                <a:cs typeface="Economica"/>
                <a:sym typeface="Economica"/>
              </a:defRPr>
            </a:lvl2pPr>
            <a:lvl3pPr lvl="2">
              <a:spcBef>
                <a:spcPts val="0"/>
              </a:spcBef>
              <a:buSzPct val="100000"/>
              <a:buFont typeface="Economica"/>
              <a:defRPr sz="4000">
                <a:latin typeface="Economica"/>
                <a:ea typeface="Economica"/>
                <a:cs typeface="Economica"/>
                <a:sym typeface="Economica"/>
              </a:defRPr>
            </a:lvl3pPr>
            <a:lvl4pPr lvl="3">
              <a:spcBef>
                <a:spcPts val="0"/>
              </a:spcBef>
              <a:buSzPct val="100000"/>
              <a:buFont typeface="Economica"/>
              <a:defRPr sz="4000">
                <a:latin typeface="Economica"/>
                <a:ea typeface="Economica"/>
                <a:cs typeface="Economica"/>
                <a:sym typeface="Economica"/>
              </a:defRPr>
            </a:lvl4pPr>
            <a:lvl5pPr lvl="4">
              <a:spcBef>
                <a:spcPts val="0"/>
              </a:spcBef>
              <a:buSzPct val="100000"/>
              <a:buFont typeface="Economica"/>
              <a:defRPr sz="4000">
                <a:latin typeface="Economica"/>
                <a:ea typeface="Economica"/>
                <a:cs typeface="Economica"/>
                <a:sym typeface="Economica"/>
              </a:defRPr>
            </a:lvl5pPr>
            <a:lvl6pPr lvl="5">
              <a:spcBef>
                <a:spcPts val="0"/>
              </a:spcBef>
              <a:buSzPct val="100000"/>
              <a:buFont typeface="Economica"/>
              <a:defRPr sz="4000">
                <a:latin typeface="Economica"/>
                <a:ea typeface="Economica"/>
                <a:cs typeface="Economica"/>
                <a:sym typeface="Economica"/>
              </a:defRPr>
            </a:lvl6pPr>
            <a:lvl7pPr lvl="6">
              <a:spcBef>
                <a:spcPts val="0"/>
              </a:spcBef>
              <a:buSzPct val="100000"/>
              <a:buFont typeface="Economica"/>
              <a:defRPr sz="4000">
                <a:latin typeface="Economica"/>
                <a:ea typeface="Economica"/>
                <a:cs typeface="Economica"/>
                <a:sym typeface="Economica"/>
              </a:defRPr>
            </a:lvl7pPr>
            <a:lvl8pPr lvl="7">
              <a:spcBef>
                <a:spcPts val="0"/>
              </a:spcBef>
              <a:buSzPct val="100000"/>
              <a:buFont typeface="Economica"/>
              <a:defRPr sz="4000">
                <a:latin typeface="Economica"/>
                <a:ea typeface="Economica"/>
                <a:cs typeface="Economica"/>
                <a:sym typeface="Economica"/>
              </a:defRPr>
            </a:lvl8pPr>
            <a:lvl9pPr lvl="8">
              <a:spcBef>
                <a:spcPts val="0"/>
              </a:spcBef>
              <a:buSzPct val="100000"/>
              <a:buFont typeface="Economica"/>
              <a:defRPr sz="4000">
                <a:latin typeface="Economica"/>
                <a:ea typeface="Economica"/>
                <a:cs typeface="Economica"/>
                <a:sym typeface="Economica"/>
              </a:defRPr>
            </a:lvl9pPr>
          </a:lstStyle>
          <a:p/>
        </p:txBody>
      </p:sp>
      <p:sp>
        <p:nvSpPr>
          <p:cNvPr id="30" name="Shape 3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8000" cy="755700"/>
          </a:xfrm>
          <a:prstGeom prst="rect">
            <a:avLst/>
          </a:prstGeom>
        </p:spPr>
        <p:txBody>
          <a:bodyPr anchorCtr="0" anchor="b" bIns="91425" lIns="91425" rIns="91425" wrap="square" tIns="91425"/>
          <a:lstStyle>
            <a:lvl1pPr lvl="0">
              <a:spcBef>
                <a:spcPts val="0"/>
              </a:spcBef>
              <a:buSzPct val="100000"/>
              <a:buFont typeface="Economica"/>
              <a:defRPr sz="3000">
                <a:latin typeface="Economica"/>
                <a:ea typeface="Economica"/>
                <a:cs typeface="Economica"/>
                <a:sym typeface="Economica"/>
              </a:defRPr>
            </a:lvl1pPr>
            <a:lvl2pPr lvl="1">
              <a:spcBef>
                <a:spcPts val="0"/>
              </a:spcBef>
              <a:buSzPct val="100000"/>
              <a:buFont typeface="Economica"/>
              <a:defRPr sz="3000">
                <a:latin typeface="Economica"/>
                <a:ea typeface="Economica"/>
                <a:cs typeface="Economica"/>
                <a:sym typeface="Economica"/>
              </a:defRPr>
            </a:lvl2pPr>
            <a:lvl3pPr lvl="2">
              <a:spcBef>
                <a:spcPts val="0"/>
              </a:spcBef>
              <a:buSzPct val="100000"/>
              <a:buFont typeface="Economica"/>
              <a:defRPr sz="3000">
                <a:latin typeface="Economica"/>
                <a:ea typeface="Economica"/>
                <a:cs typeface="Economica"/>
                <a:sym typeface="Economica"/>
              </a:defRPr>
            </a:lvl3pPr>
            <a:lvl4pPr lvl="3">
              <a:spcBef>
                <a:spcPts val="0"/>
              </a:spcBef>
              <a:buSzPct val="100000"/>
              <a:buFont typeface="Economica"/>
              <a:defRPr sz="3000">
                <a:latin typeface="Economica"/>
                <a:ea typeface="Economica"/>
                <a:cs typeface="Economica"/>
                <a:sym typeface="Economica"/>
              </a:defRPr>
            </a:lvl4pPr>
            <a:lvl5pPr lvl="4">
              <a:spcBef>
                <a:spcPts val="0"/>
              </a:spcBef>
              <a:buSzPct val="100000"/>
              <a:buFont typeface="Economica"/>
              <a:defRPr sz="3000">
                <a:latin typeface="Economica"/>
                <a:ea typeface="Economica"/>
                <a:cs typeface="Economica"/>
                <a:sym typeface="Economica"/>
              </a:defRPr>
            </a:lvl5pPr>
            <a:lvl6pPr lvl="5">
              <a:spcBef>
                <a:spcPts val="0"/>
              </a:spcBef>
              <a:buSzPct val="100000"/>
              <a:buFont typeface="Economica"/>
              <a:defRPr sz="3000">
                <a:latin typeface="Economica"/>
                <a:ea typeface="Economica"/>
                <a:cs typeface="Economica"/>
                <a:sym typeface="Economica"/>
              </a:defRPr>
            </a:lvl6pPr>
            <a:lvl7pPr lvl="6">
              <a:spcBef>
                <a:spcPts val="0"/>
              </a:spcBef>
              <a:buSzPct val="100000"/>
              <a:buFont typeface="Economica"/>
              <a:defRPr sz="3000">
                <a:latin typeface="Economica"/>
                <a:ea typeface="Economica"/>
                <a:cs typeface="Economica"/>
                <a:sym typeface="Economica"/>
              </a:defRPr>
            </a:lvl7pPr>
            <a:lvl8pPr lvl="7">
              <a:spcBef>
                <a:spcPts val="0"/>
              </a:spcBef>
              <a:buSzPct val="100000"/>
              <a:buFont typeface="Economica"/>
              <a:defRPr sz="3000">
                <a:latin typeface="Economica"/>
                <a:ea typeface="Economica"/>
                <a:cs typeface="Economica"/>
                <a:sym typeface="Economica"/>
              </a:defRPr>
            </a:lvl8pPr>
            <a:lvl9pPr lvl="8">
              <a:spcBef>
                <a:spcPts val="0"/>
              </a:spcBef>
              <a:buSzPct val="100000"/>
              <a:buFont typeface="Economica"/>
              <a:defRPr sz="3000">
                <a:latin typeface="Economica"/>
                <a:ea typeface="Economica"/>
                <a:cs typeface="Economica"/>
                <a:sym typeface="Economica"/>
              </a:defRPr>
            </a:lvl9pPr>
          </a:lstStyle>
          <a:p/>
        </p:txBody>
      </p:sp>
      <p:sp>
        <p:nvSpPr>
          <p:cNvPr id="33" name="Shape 33"/>
          <p:cNvSpPr txBox="1"/>
          <p:nvPr>
            <p:ph idx="1" type="body"/>
          </p:nvPr>
        </p:nvSpPr>
        <p:spPr>
          <a:xfrm>
            <a:off x="311700" y="1389600"/>
            <a:ext cx="2808000" cy="3179400"/>
          </a:xfrm>
          <a:prstGeom prst="rect">
            <a:avLst/>
          </a:prstGeom>
        </p:spPr>
        <p:txBody>
          <a:bodyPr anchorCtr="0" anchor="t" bIns="91425" lIns="91425" rIns="91425" wrap="square"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5" name="Shape 35"/>
        <p:cNvGrpSpPr/>
        <p:nvPr/>
      </p:nvGrpSpPr>
      <p:grpSpPr>
        <a:xfrm>
          <a:off x="0" y="0"/>
          <a:ext cx="0" cy="0"/>
          <a:chOff x="0" y="0"/>
          <a:chExt cx="0" cy="0"/>
        </a:xfrm>
      </p:grpSpPr>
      <p:pic>
        <p:nvPicPr>
          <p:cNvPr id="36" name="Shape 36"/>
          <p:cNvPicPr preferRelativeResize="0"/>
          <p:nvPr/>
        </p:nvPicPr>
        <p:blipFill rotWithShape="1">
          <a:blip r:embed="rId2">
            <a:alphaModFix/>
          </a:blip>
          <a:srcRect b="0" l="62731" r="0" t="0"/>
          <a:stretch/>
        </p:blipFill>
        <p:spPr>
          <a:xfrm>
            <a:off x="0" y="-111125"/>
            <a:ext cx="9546149" cy="5365750"/>
          </a:xfrm>
          <a:prstGeom prst="rect">
            <a:avLst/>
          </a:prstGeom>
          <a:noFill/>
          <a:ln>
            <a:noFill/>
          </a:ln>
        </p:spPr>
      </p:pic>
      <p:sp>
        <p:nvSpPr>
          <p:cNvPr id="37" name="Shape 37"/>
          <p:cNvSpPr txBox="1"/>
          <p:nvPr>
            <p:ph type="title"/>
          </p:nvPr>
        </p:nvSpPr>
        <p:spPr>
          <a:xfrm>
            <a:off x="490250" y="526350"/>
            <a:ext cx="5618700" cy="4090800"/>
          </a:xfrm>
          <a:prstGeom prst="rect">
            <a:avLst/>
          </a:prstGeom>
        </p:spPr>
        <p:txBody>
          <a:bodyPr anchorCtr="0" anchor="ctr" bIns="91425" lIns="91425" rIns="91425" wrap="square" tIns="91425"/>
          <a:lstStyle>
            <a:lvl1pPr lvl="0">
              <a:spcBef>
                <a:spcPts val="0"/>
              </a:spcBef>
              <a:buClr>
                <a:schemeClr val="lt1"/>
              </a:buClr>
              <a:buSzPct val="100000"/>
              <a:buFont typeface="Economica"/>
              <a:defRPr sz="6000">
                <a:solidFill>
                  <a:schemeClr val="lt1"/>
                </a:solidFill>
                <a:latin typeface="Economica"/>
                <a:ea typeface="Economica"/>
                <a:cs typeface="Economica"/>
                <a:sym typeface="Economica"/>
              </a:defRPr>
            </a:lvl1pPr>
            <a:lvl2pPr lvl="1">
              <a:spcBef>
                <a:spcPts val="0"/>
              </a:spcBef>
              <a:buClr>
                <a:schemeClr val="lt1"/>
              </a:buClr>
              <a:buSzPct val="100000"/>
              <a:buFont typeface="Economica"/>
              <a:defRPr sz="6000">
                <a:solidFill>
                  <a:schemeClr val="lt1"/>
                </a:solidFill>
                <a:latin typeface="Economica"/>
                <a:ea typeface="Economica"/>
                <a:cs typeface="Economica"/>
                <a:sym typeface="Economica"/>
              </a:defRPr>
            </a:lvl2pPr>
            <a:lvl3pPr lvl="2">
              <a:spcBef>
                <a:spcPts val="0"/>
              </a:spcBef>
              <a:buClr>
                <a:schemeClr val="lt1"/>
              </a:buClr>
              <a:buSzPct val="100000"/>
              <a:buFont typeface="Economica"/>
              <a:defRPr sz="6000">
                <a:solidFill>
                  <a:schemeClr val="lt1"/>
                </a:solidFill>
                <a:latin typeface="Economica"/>
                <a:ea typeface="Economica"/>
                <a:cs typeface="Economica"/>
                <a:sym typeface="Economica"/>
              </a:defRPr>
            </a:lvl3pPr>
            <a:lvl4pPr lvl="3">
              <a:spcBef>
                <a:spcPts val="0"/>
              </a:spcBef>
              <a:buClr>
                <a:schemeClr val="lt1"/>
              </a:buClr>
              <a:buSzPct val="100000"/>
              <a:buFont typeface="Economica"/>
              <a:defRPr sz="6000">
                <a:solidFill>
                  <a:schemeClr val="lt1"/>
                </a:solidFill>
                <a:latin typeface="Economica"/>
                <a:ea typeface="Economica"/>
                <a:cs typeface="Economica"/>
                <a:sym typeface="Economica"/>
              </a:defRPr>
            </a:lvl4pPr>
            <a:lvl5pPr lvl="4">
              <a:spcBef>
                <a:spcPts val="0"/>
              </a:spcBef>
              <a:buClr>
                <a:schemeClr val="lt1"/>
              </a:buClr>
              <a:buSzPct val="100000"/>
              <a:buFont typeface="Economica"/>
              <a:defRPr sz="6000">
                <a:solidFill>
                  <a:schemeClr val="lt1"/>
                </a:solidFill>
                <a:latin typeface="Economica"/>
                <a:ea typeface="Economica"/>
                <a:cs typeface="Economica"/>
                <a:sym typeface="Economica"/>
              </a:defRPr>
            </a:lvl5pPr>
            <a:lvl6pPr lvl="5">
              <a:spcBef>
                <a:spcPts val="0"/>
              </a:spcBef>
              <a:buClr>
                <a:schemeClr val="lt1"/>
              </a:buClr>
              <a:buSzPct val="100000"/>
              <a:buFont typeface="Economica"/>
              <a:defRPr sz="6000">
                <a:solidFill>
                  <a:schemeClr val="lt1"/>
                </a:solidFill>
                <a:latin typeface="Economica"/>
                <a:ea typeface="Economica"/>
                <a:cs typeface="Economica"/>
                <a:sym typeface="Economica"/>
              </a:defRPr>
            </a:lvl6pPr>
            <a:lvl7pPr lvl="6">
              <a:spcBef>
                <a:spcPts val="0"/>
              </a:spcBef>
              <a:buClr>
                <a:schemeClr val="lt1"/>
              </a:buClr>
              <a:buSzPct val="100000"/>
              <a:buFont typeface="Economica"/>
              <a:defRPr sz="6000">
                <a:solidFill>
                  <a:schemeClr val="lt1"/>
                </a:solidFill>
                <a:latin typeface="Economica"/>
                <a:ea typeface="Economica"/>
                <a:cs typeface="Economica"/>
                <a:sym typeface="Economica"/>
              </a:defRPr>
            </a:lvl7pPr>
            <a:lvl8pPr lvl="7">
              <a:spcBef>
                <a:spcPts val="0"/>
              </a:spcBef>
              <a:buClr>
                <a:schemeClr val="lt1"/>
              </a:buClr>
              <a:buSzPct val="100000"/>
              <a:buFont typeface="Economica"/>
              <a:defRPr sz="6000">
                <a:solidFill>
                  <a:schemeClr val="lt1"/>
                </a:solidFill>
                <a:latin typeface="Economica"/>
                <a:ea typeface="Economica"/>
                <a:cs typeface="Economica"/>
                <a:sym typeface="Economica"/>
              </a:defRPr>
            </a:lvl8pPr>
            <a:lvl9pPr lvl="8">
              <a:spcBef>
                <a:spcPts val="0"/>
              </a:spcBef>
              <a:buClr>
                <a:schemeClr val="lt1"/>
              </a:buClr>
              <a:buSzPct val="100000"/>
              <a:buFont typeface="Economica"/>
              <a:defRPr sz="6000">
                <a:solidFill>
                  <a:schemeClr val="lt1"/>
                </a:solidFill>
                <a:latin typeface="Economica"/>
                <a:ea typeface="Economica"/>
                <a:cs typeface="Economica"/>
                <a:sym typeface="Economica"/>
              </a:defRPr>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9" name="Shape 39"/>
        <p:cNvGrpSpPr/>
        <p:nvPr/>
      </p:nvGrpSpPr>
      <p:grpSpPr>
        <a:xfrm>
          <a:off x="0" y="0"/>
          <a:ext cx="0" cy="0"/>
          <a:chOff x="0" y="0"/>
          <a:chExt cx="0" cy="0"/>
        </a:xfrm>
      </p:grpSpPr>
      <p:pic>
        <p:nvPicPr>
          <p:cNvPr id="40" name="Shape 40"/>
          <p:cNvPicPr preferRelativeResize="0"/>
          <p:nvPr/>
        </p:nvPicPr>
        <p:blipFill rotWithShape="1">
          <a:blip r:embed="rId2">
            <a:alphaModFix/>
          </a:blip>
          <a:srcRect b="0" l="62731" r="0" t="0"/>
          <a:stretch/>
        </p:blipFill>
        <p:spPr>
          <a:xfrm>
            <a:off x="4572000" y="-105825"/>
            <a:ext cx="4572001" cy="5323400"/>
          </a:xfrm>
          <a:prstGeom prst="rect">
            <a:avLst/>
          </a:prstGeom>
          <a:noFill/>
          <a:ln>
            <a:noFill/>
          </a:ln>
        </p:spPr>
      </p:pic>
      <p:cxnSp>
        <p:nvCxnSpPr>
          <p:cNvPr id="41" name="Shape 41"/>
          <p:cNvCxnSpPr/>
          <p:nvPr/>
        </p:nvCxnSpPr>
        <p:spPr>
          <a:xfrm>
            <a:off x="5029675" y="4495500"/>
            <a:ext cx="468300" cy="0"/>
          </a:xfrm>
          <a:prstGeom prst="straightConnector1">
            <a:avLst/>
          </a:prstGeom>
          <a:noFill/>
          <a:ln cap="flat" cmpd="sng" w="28575">
            <a:solidFill>
              <a:schemeClr val="lt1"/>
            </a:solidFill>
            <a:prstDash val="solid"/>
            <a:round/>
            <a:headEnd len="med" w="med" type="none"/>
            <a:tailEnd len="med" w="med" type="none"/>
          </a:ln>
        </p:spPr>
      </p:cxnSp>
      <p:sp>
        <p:nvSpPr>
          <p:cNvPr id="42" name="Shape 42"/>
          <p:cNvSpPr txBox="1"/>
          <p:nvPr>
            <p:ph type="title"/>
          </p:nvPr>
        </p:nvSpPr>
        <p:spPr>
          <a:xfrm>
            <a:off x="265500" y="1081400"/>
            <a:ext cx="4045200" cy="1710300"/>
          </a:xfrm>
          <a:prstGeom prst="rect">
            <a:avLst/>
          </a:prstGeom>
        </p:spPr>
        <p:txBody>
          <a:bodyPr anchorCtr="0" anchor="b" bIns="91425" lIns="91425" rIns="91425" wrap="square" tIns="91425"/>
          <a:lstStyle>
            <a:lvl1pPr lvl="0" algn="ctr">
              <a:spcBef>
                <a:spcPts val="0"/>
              </a:spcBef>
              <a:buSzPct val="100000"/>
              <a:buFont typeface="Economica"/>
              <a:defRPr sz="5400">
                <a:latin typeface="Economica"/>
                <a:ea typeface="Economica"/>
                <a:cs typeface="Economica"/>
                <a:sym typeface="Economica"/>
              </a:defRPr>
            </a:lvl1pPr>
            <a:lvl2pPr lvl="1" algn="ctr">
              <a:spcBef>
                <a:spcPts val="0"/>
              </a:spcBef>
              <a:buSzPct val="100000"/>
              <a:buFont typeface="Economica"/>
              <a:defRPr sz="5400">
                <a:latin typeface="Economica"/>
                <a:ea typeface="Economica"/>
                <a:cs typeface="Economica"/>
                <a:sym typeface="Economica"/>
              </a:defRPr>
            </a:lvl2pPr>
            <a:lvl3pPr lvl="2" algn="ctr">
              <a:spcBef>
                <a:spcPts val="0"/>
              </a:spcBef>
              <a:buSzPct val="100000"/>
              <a:buFont typeface="Economica"/>
              <a:defRPr sz="5400">
                <a:latin typeface="Economica"/>
                <a:ea typeface="Economica"/>
                <a:cs typeface="Economica"/>
                <a:sym typeface="Economica"/>
              </a:defRPr>
            </a:lvl3pPr>
            <a:lvl4pPr lvl="3" algn="ctr">
              <a:spcBef>
                <a:spcPts val="0"/>
              </a:spcBef>
              <a:buSzPct val="100000"/>
              <a:buFont typeface="Economica"/>
              <a:defRPr sz="5400">
                <a:latin typeface="Economica"/>
                <a:ea typeface="Economica"/>
                <a:cs typeface="Economica"/>
                <a:sym typeface="Economica"/>
              </a:defRPr>
            </a:lvl4pPr>
            <a:lvl5pPr lvl="4" algn="ctr">
              <a:spcBef>
                <a:spcPts val="0"/>
              </a:spcBef>
              <a:buSzPct val="100000"/>
              <a:buFont typeface="Economica"/>
              <a:defRPr sz="5400">
                <a:latin typeface="Economica"/>
                <a:ea typeface="Economica"/>
                <a:cs typeface="Economica"/>
                <a:sym typeface="Economica"/>
              </a:defRPr>
            </a:lvl5pPr>
            <a:lvl6pPr lvl="5" algn="ctr">
              <a:spcBef>
                <a:spcPts val="0"/>
              </a:spcBef>
              <a:buSzPct val="100000"/>
              <a:buFont typeface="Economica"/>
              <a:defRPr sz="5400">
                <a:latin typeface="Economica"/>
                <a:ea typeface="Economica"/>
                <a:cs typeface="Economica"/>
                <a:sym typeface="Economica"/>
              </a:defRPr>
            </a:lvl6pPr>
            <a:lvl7pPr lvl="6" algn="ctr">
              <a:spcBef>
                <a:spcPts val="0"/>
              </a:spcBef>
              <a:buSzPct val="100000"/>
              <a:buFont typeface="Economica"/>
              <a:defRPr sz="5400">
                <a:latin typeface="Economica"/>
                <a:ea typeface="Economica"/>
                <a:cs typeface="Economica"/>
                <a:sym typeface="Economica"/>
              </a:defRPr>
            </a:lvl7pPr>
            <a:lvl8pPr lvl="7" algn="ctr">
              <a:spcBef>
                <a:spcPts val="0"/>
              </a:spcBef>
              <a:buSzPct val="100000"/>
              <a:buFont typeface="Economica"/>
              <a:defRPr sz="5400">
                <a:latin typeface="Economica"/>
                <a:ea typeface="Economica"/>
                <a:cs typeface="Economica"/>
                <a:sym typeface="Economica"/>
              </a:defRPr>
            </a:lvl8pPr>
            <a:lvl9pPr lvl="8" algn="ctr">
              <a:spcBef>
                <a:spcPts val="0"/>
              </a:spcBef>
              <a:buSzPct val="100000"/>
              <a:buFont typeface="Economica"/>
              <a:defRPr sz="5400">
                <a:latin typeface="Economica"/>
                <a:ea typeface="Economica"/>
                <a:cs typeface="Economica"/>
                <a:sym typeface="Economica"/>
              </a:defRPr>
            </a:lvl9pPr>
          </a:lstStyle>
          <a:p/>
        </p:txBody>
      </p:sp>
      <p:sp>
        <p:nvSpPr>
          <p:cNvPr id="43" name="Shape 43"/>
          <p:cNvSpPr txBox="1"/>
          <p:nvPr>
            <p:ph idx="1" type="subTitle"/>
          </p:nvPr>
        </p:nvSpPr>
        <p:spPr>
          <a:xfrm>
            <a:off x="265500" y="2845223"/>
            <a:ext cx="4045200" cy="1345500"/>
          </a:xfrm>
          <a:prstGeom prst="rect">
            <a:avLst/>
          </a:prstGeom>
        </p:spPr>
        <p:txBody>
          <a:bodyPr anchorCtr="0" anchor="t" bIns="91425" lIns="91425" rIns="91425" wrap="square" tIns="91425"/>
          <a:lstStyle>
            <a:lvl1pPr lvl="0" algn="ctr">
              <a:lnSpc>
                <a:spcPct val="100000"/>
              </a:lnSpc>
              <a:spcBef>
                <a:spcPts val="0"/>
              </a:spcBef>
              <a:spcAft>
                <a:spcPts val="0"/>
              </a:spcAft>
              <a:buNone/>
              <a:defRPr/>
            </a:lvl1pPr>
            <a:lvl2pPr lvl="1" algn="ctr">
              <a:lnSpc>
                <a:spcPct val="100000"/>
              </a:lnSpc>
              <a:spcBef>
                <a:spcPts val="0"/>
              </a:spcBef>
              <a:spcAft>
                <a:spcPts val="0"/>
              </a:spcAft>
              <a:buSzPct val="100000"/>
              <a:buNone/>
              <a:defRPr sz="1800"/>
            </a:lvl2pPr>
            <a:lvl3pPr lvl="2" algn="ctr">
              <a:lnSpc>
                <a:spcPct val="100000"/>
              </a:lnSpc>
              <a:spcBef>
                <a:spcPts val="0"/>
              </a:spcBef>
              <a:spcAft>
                <a:spcPts val="0"/>
              </a:spcAft>
              <a:buSzPct val="100000"/>
              <a:buNone/>
              <a:defRPr sz="1800"/>
            </a:lvl3pPr>
            <a:lvl4pPr lvl="3" algn="ctr">
              <a:lnSpc>
                <a:spcPct val="100000"/>
              </a:lnSpc>
              <a:spcBef>
                <a:spcPts val="0"/>
              </a:spcBef>
              <a:spcAft>
                <a:spcPts val="0"/>
              </a:spcAft>
              <a:buSzPct val="100000"/>
              <a:buNone/>
              <a:defRPr sz="1800"/>
            </a:lvl4pPr>
            <a:lvl5pPr lvl="4" algn="ctr">
              <a:lnSpc>
                <a:spcPct val="100000"/>
              </a:lnSpc>
              <a:spcBef>
                <a:spcPts val="0"/>
              </a:spcBef>
              <a:spcAft>
                <a:spcPts val="0"/>
              </a:spcAft>
              <a:buSzPct val="100000"/>
              <a:buNone/>
              <a:defRPr sz="1800"/>
            </a:lvl5pPr>
            <a:lvl6pPr lvl="5" algn="ctr">
              <a:lnSpc>
                <a:spcPct val="100000"/>
              </a:lnSpc>
              <a:spcBef>
                <a:spcPts val="0"/>
              </a:spcBef>
              <a:spcAft>
                <a:spcPts val="0"/>
              </a:spcAft>
              <a:buSzPct val="100000"/>
              <a:buNone/>
              <a:defRPr sz="1800"/>
            </a:lvl6pPr>
            <a:lvl7pPr lvl="6" algn="ctr">
              <a:lnSpc>
                <a:spcPct val="100000"/>
              </a:lnSpc>
              <a:spcBef>
                <a:spcPts val="0"/>
              </a:spcBef>
              <a:spcAft>
                <a:spcPts val="0"/>
              </a:spcAft>
              <a:buSzPct val="100000"/>
              <a:buNone/>
              <a:defRPr sz="1800"/>
            </a:lvl7pPr>
            <a:lvl8pPr lvl="7" algn="ctr">
              <a:lnSpc>
                <a:spcPct val="100000"/>
              </a:lnSpc>
              <a:spcBef>
                <a:spcPts val="0"/>
              </a:spcBef>
              <a:spcAft>
                <a:spcPts val="0"/>
              </a:spcAft>
              <a:buSzPct val="100000"/>
              <a:buNone/>
              <a:defRPr sz="1800"/>
            </a:lvl8pPr>
            <a:lvl9pPr lvl="8" algn="ctr">
              <a:lnSpc>
                <a:spcPct val="100000"/>
              </a:lnSpc>
              <a:spcBef>
                <a:spcPts val="0"/>
              </a:spcBef>
              <a:spcAft>
                <a:spcPts val="0"/>
              </a:spcAft>
              <a:buSzPct val="100000"/>
              <a:buNone/>
              <a:defRPr sz="1800"/>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rIns="91425" wrap="square" tIns="91425"/>
          <a:lstStyle>
            <a:lvl1pPr lvl="0">
              <a:spcBef>
                <a:spcPts val="0"/>
              </a:spcBef>
              <a:buClr>
                <a:schemeClr val="accent1"/>
              </a:buClr>
              <a:defRPr>
                <a:solidFill>
                  <a:schemeClr val="accent1"/>
                </a:solidFill>
              </a:defRPr>
            </a:lvl1pPr>
            <a:lvl2pPr lvl="1">
              <a:spcBef>
                <a:spcPts val="0"/>
              </a:spcBef>
              <a:buClr>
                <a:schemeClr val="accent1"/>
              </a:buClr>
              <a:defRPr>
                <a:solidFill>
                  <a:schemeClr val="accent1"/>
                </a:solidFill>
              </a:defRPr>
            </a:lvl2pPr>
            <a:lvl3pPr lvl="2">
              <a:spcBef>
                <a:spcPts val="0"/>
              </a:spcBef>
              <a:buClr>
                <a:schemeClr val="accent1"/>
              </a:buClr>
              <a:defRPr>
                <a:solidFill>
                  <a:schemeClr val="accent1"/>
                </a:solidFill>
              </a:defRPr>
            </a:lvl3pPr>
            <a:lvl4pPr lvl="3">
              <a:spcBef>
                <a:spcPts val="0"/>
              </a:spcBef>
              <a:buClr>
                <a:schemeClr val="accent1"/>
              </a:buClr>
              <a:defRPr>
                <a:solidFill>
                  <a:schemeClr val="accent1"/>
                </a:solidFill>
              </a:defRPr>
            </a:lvl4pPr>
            <a:lvl5pPr lvl="4">
              <a:spcBef>
                <a:spcPts val="0"/>
              </a:spcBef>
              <a:buClr>
                <a:schemeClr val="accent1"/>
              </a:buClr>
              <a:defRPr>
                <a:solidFill>
                  <a:schemeClr val="accent1"/>
                </a:solidFill>
              </a:defRPr>
            </a:lvl5pPr>
            <a:lvl6pPr lvl="5">
              <a:spcBef>
                <a:spcPts val="0"/>
              </a:spcBef>
              <a:buClr>
                <a:schemeClr val="accent1"/>
              </a:buClr>
              <a:defRPr>
                <a:solidFill>
                  <a:schemeClr val="accent1"/>
                </a:solidFill>
              </a:defRPr>
            </a:lvl6pPr>
            <a:lvl7pPr lvl="6">
              <a:spcBef>
                <a:spcPts val="0"/>
              </a:spcBef>
              <a:buClr>
                <a:schemeClr val="accent1"/>
              </a:buClr>
              <a:defRPr>
                <a:solidFill>
                  <a:schemeClr val="accent1"/>
                </a:solidFill>
              </a:defRPr>
            </a:lvl7pPr>
            <a:lvl8pPr lvl="7">
              <a:spcBef>
                <a:spcPts val="0"/>
              </a:spcBef>
              <a:buClr>
                <a:schemeClr val="accent1"/>
              </a:buClr>
              <a:defRPr>
                <a:solidFill>
                  <a:schemeClr val="accent1"/>
                </a:solidFill>
              </a:defRPr>
            </a:lvl8pPr>
            <a:lvl9pPr lvl="8">
              <a:spcBef>
                <a:spcPts val="0"/>
              </a:spcBef>
              <a:buClr>
                <a:schemeClr val="accent1"/>
              </a:buClr>
              <a:defRPr>
                <a:solidFill>
                  <a:schemeClr val="accent1"/>
                </a:solidFill>
              </a:defRPr>
            </a:lvl9pPr>
          </a:lstStyle>
          <a:p/>
        </p:txBody>
      </p:sp>
      <p:sp>
        <p:nvSpPr>
          <p:cNvPr id="45" name="Shape 4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6" name="Shape 46"/>
        <p:cNvGrpSpPr/>
        <p:nvPr/>
      </p:nvGrpSpPr>
      <p:grpSpPr>
        <a:xfrm>
          <a:off x="0" y="0"/>
          <a:ext cx="0" cy="0"/>
          <a:chOff x="0" y="0"/>
          <a:chExt cx="0" cy="0"/>
        </a:xfrm>
      </p:grpSpPr>
      <p:sp>
        <p:nvSpPr>
          <p:cNvPr id="47" name="Shape 47"/>
          <p:cNvSpPr txBox="1"/>
          <p:nvPr>
            <p:ph idx="1" type="body"/>
          </p:nvPr>
        </p:nvSpPr>
        <p:spPr>
          <a:xfrm>
            <a:off x="319500" y="4230575"/>
            <a:ext cx="5998800" cy="598800"/>
          </a:xfrm>
          <a:prstGeom prst="rect">
            <a:avLst/>
          </a:prstGeom>
        </p:spPr>
        <p:txBody>
          <a:bodyPr anchorCtr="0" anchor="ctr" bIns="91425" lIns="91425" rIns="91425" wrap="square" tIns="91425"/>
          <a:lstStyle>
            <a:lvl1pPr lvl="0">
              <a:lnSpc>
                <a:spcPct val="100000"/>
              </a:lnSpc>
              <a:spcBef>
                <a:spcPts val="0"/>
              </a:spcBef>
              <a:spcAft>
                <a:spcPts val="0"/>
              </a:spcAft>
              <a:buClr>
                <a:schemeClr val="accent1"/>
              </a:buClr>
              <a:buSzPct val="100000"/>
              <a:buFont typeface="Economica"/>
              <a:buNone/>
              <a:defRPr b="1" sz="2400">
                <a:solidFill>
                  <a:schemeClr val="accent1"/>
                </a:solidFill>
                <a:latin typeface="Economica"/>
                <a:ea typeface="Economica"/>
                <a:cs typeface="Economica"/>
                <a:sym typeface="Economica"/>
              </a:defRPr>
            </a:lvl1pPr>
          </a:lstStyle>
          <a:p/>
        </p:txBody>
      </p:sp>
      <p:sp>
        <p:nvSpPr>
          <p:cNvPr id="48" name="Shape 4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each-day">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292850"/>
            <a:ext cx="8520600" cy="801000"/>
          </a:xfrm>
          <a:prstGeom prst="rect">
            <a:avLst/>
          </a:prstGeom>
          <a:noFill/>
          <a:ln>
            <a:noFill/>
          </a:ln>
        </p:spPr>
        <p:txBody>
          <a:bodyPr anchorCtr="0" anchor="t" bIns="91425" lIns="91425" rIns="91425" wrap="square" tIns="91425"/>
          <a:lstStyle>
            <a:lvl1pPr lvl="0">
              <a:spcBef>
                <a:spcPts val="0"/>
              </a:spcBef>
              <a:buClr>
                <a:schemeClr val="accent1"/>
              </a:buClr>
              <a:buSzPct val="100000"/>
              <a:buFont typeface="Economica"/>
              <a:buNone/>
              <a:defRPr b="1" sz="4200">
                <a:solidFill>
                  <a:schemeClr val="accent1"/>
                </a:solidFill>
                <a:latin typeface="Economica"/>
                <a:ea typeface="Economica"/>
                <a:cs typeface="Economica"/>
                <a:sym typeface="Economica"/>
              </a:defRPr>
            </a:lvl1pPr>
            <a:lvl2pPr lvl="1">
              <a:spcBef>
                <a:spcPts val="0"/>
              </a:spcBef>
              <a:buClr>
                <a:schemeClr val="accent1"/>
              </a:buClr>
              <a:buSzPct val="100000"/>
              <a:buFont typeface="Economica"/>
              <a:buNone/>
              <a:defRPr b="1" sz="4200">
                <a:solidFill>
                  <a:schemeClr val="accent1"/>
                </a:solidFill>
                <a:latin typeface="Economica"/>
                <a:ea typeface="Economica"/>
                <a:cs typeface="Economica"/>
                <a:sym typeface="Economica"/>
              </a:defRPr>
            </a:lvl2pPr>
            <a:lvl3pPr lvl="2">
              <a:spcBef>
                <a:spcPts val="0"/>
              </a:spcBef>
              <a:buClr>
                <a:schemeClr val="accent1"/>
              </a:buClr>
              <a:buSzPct val="100000"/>
              <a:buFont typeface="Economica"/>
              <a:buNone/>
              <a:defRPr b="1" sz="4200">
                <a:solidFill>
                  <a:schemeClr val="accent1"/>
                </a:solidFill>
                <a:latin typeface="Economica"/>
                <a:ea typeface="Economica"/>
                <a:cs typeface="Economica"/>
                <a:sym typeface="Economica"/>
              </a:defRPr>
            </a:lvl3pPr>
            <a:lvl4pPr lvl="3">
              <a:spcBef>
                <a:spcPts val="0"/>
              </a:spcBef>
              <a:buClr>
                <a:schemeClr val="accent1"/>
              </a:buClr>
              <a:buSzPct val="100000"/>
              <a:buFont typeface="Economica"/>
              <a:buNone/>
              <a:defRPr b="1" sz="4200">
                <a:solidFill>
                  <a:schemeClr val="accent1"/>
                </a:solidFill>
                <a:latin typeface="Economica"/>
                <a:ea typeface="Economica"/>
                <a:cs typeface="Economica"/>
                <a:sym typeface="Economica"/>
              </a:defRPr>
            </a:lvl4pPr>
            <a:lvl5pPr lvl="4">
              <a:spcBef>
                <a:spcPts val="0"/>
              </a:spcBef>
              <a:buClr>
                <a:schemeClr val="accent1"/>
              </a:buClr>
              <a:buSzPct val="100000"/>
              <a:buFont typeface="Economica"/>
              <a:buNone/>
              <a:defRPr b="1" sz="4200">
                <a:solidFill>
                  <a:schemeClr val="accent1"/>
                </a:solidFill>
                <a:latin typeface="Economica"/>
                <a:ea typeface="Economica"/>
                <a:cs typeface="Economica"/>
                <a:sym typeface="Economica"/>
              </a:defRPr>
            </a:lvl5pPr>
            <a:lvl6pPr lvl="5">
              <a:spcBef>
                <a:spcPts val="0"/>
              </a:spcBef>
              <a:buClr>
                <a:schemeClr val="accent1"/>
              </a:buClr>
              <a:buSzPct val="100000"/>
              <a:buFont typeface="Economica"/>
              <a:buNone/>
              <a:defRPr b="1" sz="4200">
                <a:solidFill>
                  <a:schemeClr val="accent1"/>
                </a:solidFill>
                <a:latin typeface="Economica"/>
                <a:ea typeface="Economica"/>
                <a:cs typeface="Economica"/>
                <a:sym typeface="Economica"/>
              </a:defRPr>
            </a:lvl6pPr>
            <a:lvl7pPr lvl="6">
              <a:spcBef>
                <a:spcPts val="0"/>
              </a:spcBef>
              <a:buClr>
                <a:schemeClr val="accent1"/>
              </a:buClr>
              <a:buSzPct val="100000"/>
              <a:buFont typeface="Economica"/>
              <a:buNone/>
              <a:defRPr b="1" sz="4200">
                <a:solidFill>
                  <a:schemeClr val="accent1"/>
                </a:solidFill>
                <a:latin typeface="Economica"/>
                <a:ea typeface="Economica"/>
                <a:cs typeface="Economica"/>
                <a:sym typeface="Economica"/>
              </a:defRPr>
            </a:lvl7pPr>
            <a:lvl8pPr lvl="7">
              <a:spcBef>
                <a:spcPts val="0"/>
              </a:spcBef>
              <a:buClr>
                <a:schemeClr val="accent1"/>
              </a:buClr>
              <a:buSzPct val="100000"/>
              <a:buFont typeface="Economica"/>
              <a:buNone/>
              <a:defRPr b="1" sz="4200">
                <a:solidFill>
                  <a:schemeClr val="accent1"/>
                </a:solidFill>
                <a:latin typeface="Economica"/>
                <a:ea typeface="Economica"/>
                <a:cs typeface="Economica"/>
                <a:sym typeface="Economica"/>
              </a:defRPr>
            </a:lvl8pPr>
            <a:lvl9pPr lvl="8">
              <a:spcBef>
                <a:spcPts val="0"/>
              </a:spcBef>
              <a:buClr>
                <a:schemeClr val="accent1"/>
              </a:buClr>
              <a:buSzPct val="100000"/>
              <a:buFont typeface="Economica"/>
              <a:buNone/>
              <a:defRPr b="1" sz="4200">
                <a:solidFill>
                  <a:schemeClr val="accent1"/>
                </a:solidFill>
                <a:latin typeface="Economica"/>
                <a:ea typeface="Economica"/>
                <a:cs typeface="Economica"/>
                <a:sym typeface="Economica"/>
              </a:defRPr>
            </a:lvl9pPr>
          </a:lstStyle>
          <a:p/>
        </p:txBody>
      </p:sp>
      <p:sp>
        <p:nvSpPr>
          <p:cNvPr id="7" name="Shape 7"/>
          <p:cNvSpPr txBox="1"/>
          <p:nvPr>
            <p:ph idx="1" type="body"/>
          </p:nvPr>
        </p:nvSpPr>
        <p:spPr>
          <a:xfrm>
            <a:off x="311700" y="1228675"/>
            <a:ext cx="8520600" cy="33402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dk2"/>
              </a:buClr>
              <a:buSzPct val="100000"/>
              <a:buFont typeface="Source Code Pro"/>
              <a:buChar char="●"/>
              <a:defRPr sz="1800">
                <a:solidFill>
                  <a:schemeClr val="dk2"/>
                </a:solidFill>
                <a:latin typeface="Source Code Pro"/>
                <a:ea typeface="Source Code Pro"/>
                <a:cs typeface="Source Code Pro"/>
                <a:sym typeface="Source Code Pro"/>
              </a:defRPr>
            </a:lvl1pPr>
            <a:lvl2pPr lvl="1">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2pPr>
            <a:lvl3pPr lvl="2">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3pPr>
            <a:lvl4pPr lvl="3">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4pPr>
            <a:lvl5pPr lvl="4">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5pPr>
            <a:lvl6pPr lvl="5">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6pPr>
            <a:lvl7pPr lvl="6">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7pPr>
            <a:lvl8pPr lvl="7">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8pPr>
            <a:lvl9pPr lvl="8">
              <a:lnSpc>
                <a:spcPct val="115000"/>
              </a:lnSpc>
              <a:spcBef>
                <a:spcPts val="0"/>
              </a:spcBef>
              <a:spcAft>
                <a:spcPts val="1600"/>
              </a:spcAft>
              <a:buClr>
                <a:schemeClr val="dk2"/>
              </a:buClr>
              <a:buFont typeface="Source Code Pro"/>
              <a:buChar char="■"/>
              <a:defRPr>
                <a:solidFill>
                  <a:schemeClr val="dk2"/>
                </a:solidFill>
                <a:latin typeface="Source Code Pro"/>
                <a:ea typeface="Source Code Pro"/>
                <a:cs typeface="Source Code Pro"/>
                <a:sym typeface="Source Code Pr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accent1"/>
                </a:solidFill>
                <a:latin typeface="Source Code Pro"/>
                <a:ea typeface="Source Code Pro"/>
                <a:cs typeface="Source Code Pro"/>
                <a:sym typeface="Source Code Pr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hyperlink" Target="http://www.youtube.com/watch?v=W0_DPi0PmF0" TargetMode="External"/><Relationship Id="rId5"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hyperlink" Target="http://www.youtube.com/watch?v=pjQt2lEZIXg" TargetMode="Externa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Shape 59"/>
          <p:cNvSpPr txBox="1"/>
          <p:nvPr>
            <p:ph type="ctrTitle"/>
          </p:nvPr>
        </p:nvSpPr>
        <p:spPr>
          <a:xfrm>
            <a:off x="311700" y="710800"/>
            <a:ext cx="8520600" cy="2432400"/>
          </a:xfrm>
          <a:prstGeom prst="rect">
            <a:avLst/>
          </a:prstGeom>
        </p:spPr>
        <p:txBody>
          <a:bodyPr anchorCtr="0" anchor="ctr" bIns="91425" lIns="91425" rIns="91425" wrap="square" tIns="91425">
            <a:noAutofit/>
          </a:bodyPr>
          <a:lstStyle/>
          <a:p>
            <a:pPr lvl="0">
              <a:spcBef>
                <a:spcPts val="0"/>
              </a:spcBef>
              <a:buNone/>
            </a:pPr>
            <a:r>
              <a:rPr lang="en">
                <a:latin typeface="Economica"/>
                <a:ea typeface="Economica"/>
                <a:cs typeface="Economica"/>
                <a:sym typeface="Economica"/>
              </a:rPr>
              <a:t>Damien Hogan</a:t>
            </a:r>
          </a:p>
        </p:txBody>
      </p:sp>
      <p:sp>
        <p:nvSpPr>
          <p:cNvPr id="60" name="Shape 60"/>
          <p:cNvSpPr txBox="1"/>
          <p:nvPr>
            <p:ph idx="1" type="subTitle"/>
          </p:nvPr>
        </p:nvSpPr>
        <p:spPr>
          <a:xfrm>
            <a:off x="311700" y="3890400"/>
            <a:ext cx="8520600" cy="706200"/>
          </a:xfrm>
          <a:prstGeom prst="rect">
            <a:avLst/>
          </a:prstGeom>
        </p:spPr>
        <p:txBody>
          <a:bodyPr anchorCtr="0" anchor="ctr" bIns="91425" lIns="91425" rIns="91425" wrap="square" tIns="91425">
            <a:noAutofit/>
          </a:bodyPr>
          <a:lstStyle/>
          <a:p>
            <a:pPr lvl="0">
              <a:spcBef>
                <a:spcPts val="0"/>
              </a:spcBef>
              <a:buNone/>
            </a:pPr>
            <a:r>
              <a:rPr lang="en"/>
              <a:t>Intelligent User Interface</a:t>
            </a:r>
          </a:p>
        </p:txBody>
      </p:sp>
      <p:sp>
        <p:nvSpPr>
          <p:cNvPr id="61" name="Shape 61"/>
          <p:cNvSpPr txBox="1"/>
          <p:nvPr>
            <p:ph idx="1" type="subTitle"/>
          </p:nvPr>
        </p:nvSpPr>
        <p:spPr>
          <a:xfrm>
            <a:off x="392650" y="2542600"/>
            <a:ext cx="8520600" cy="706200"/>
          </a:xfrm>
          <a:prstGeom prst="rect">
            <a:avLst/>
          </a:prstGeom>
        </p:spPr>
        <p:txBody>
          <a:bodyPr anchorCtr="0" anchor="ctr" bIns="91425" lIns="91425" rIns="91425" wrap="square" tIns="91425">
            <a:noAutofit/>
          </a:bodyPr>
          <a:lstStyle/>
          <a:p>
            <a:pPr lvl="0" rtl="0">
              <a:spcBef>
                <a:spcPts val="0"/>
              </a:spcBef>
              <a:buNone/>
            </a:pPr>
            <a:r>
              <a:rPr lang="en" sz="1300">
                <a:solidFill>
                  <a:schemeClr val="dk2"/>
                </a:solidFill>
                <a:latin typeface="Calibri"/>
                <a:ea typeface="Calibri"/>
                <a:cs typeface="Calibri"/>
                <a:sym typeface="Calibri"/>
              </a:rPr>
              <a:t>Damien Hogan Assignment One HCI Presentation November 2017</a:t>
            </a:r>
          </a:p>
        </p:txBody>
      </p:sp>
      <p:pic>
        <p:nvPicPr>
          <p:cNvPr descr="Damienface.jpg" id="62" name="Shape 62"/>
          <p:cNvPicPr preferRelativeResize="0"/>
          <p:nvPr/>
        </p:nvPicPr>
        <p:blipFill>
          <a:blip r:embed="rId3">
            <a:alphaModFix/>
          </a:blip>
          <a:stretch>
            <a:fillRect/>
          </a:stretch>
        </p:blipFill>
        <p:spPr>
          <a:xfrm>
            <a:off x="4238613" y="451275"/>
            <a:ext cx="828675" cy="895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Shape 67"/>
          <p:cNvSpPr txBox="1"/>
          <p:nvPr>
            <p:ph type="title"/>
          </p:nvPr>
        </p:nvSpPr>
        <p:spPr>
          <a:xfrm>
            <a:off x="1387000" y="355225"/>
            <a:ext cx="6810600" cy="945900"/>
          </a:xfrm>
          <a:prstGeom prst="rect">
            <a:avLst/>
          </a:prstGeom>
          <a:ln cap="flat"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rPr lang="en" sz="3600">
                <a:latin typeface="Economica"/>
                <a:ea typeface="Economica"/>
                <a:cs typeface="Economica"/>
                <a:sym typeface="Economica"/>
              </a:rPr>
              <a:t>W</a:t>
            </a:r>
            <a:r>
              <a:rPr lang="en" sz="3600">
                <a:latin typeface="Economica"/>
                <a:ea typeface="Economica"/>
                <a:cs typeface="Economica"/>
                <a:sym typeface="Economica"/>
              </a:rPr>
              <a:t>hat is an Intelligent User Interface </a:t>
            </a:r>
          </a:p>
        </p:txBody>
      </p:sp>
      <p:sp>
        <p:nvSpPr>
          <p:cNvPr id="68" name="Shape 68"/>
          <p:cNvSpPr txBox="1"/>
          <p:nvPr>
            <p:ph idx="4294967295" type="body"/>
          </p:nvPr>
        </p:nvSpPr>
        <p:spPr>
          <a:xfrm>
            <a:off x="752200" y="1635300"/>
            <a:ext cx="8080200" cy="1597200"/>
          </a:xfrm>
          <a:prstGeom prst="rect">
            <a:avLst/>
          </a:prstGeom>
        </p:spPr>
        <p:txBody>
          <a:bodyPr anchorCtr="0" anchor="t" bIns="91425" lIns="91425" rIns="91425" wrap="square" tIns="91425">
            <a:noAutofit/>
          </a:bodyPr>
          <a:lstStyle/>
          <a:p>
            <a:pPr lvl="0">
              <a:spcBef>
                <a:spcPts val="0"/>
              </a:spcBef>
              <a:buNone/>
            </a:pPr>
            <a:r>
              <a:rPr lang="en" sz="2400"/>
              <a:t>An intelligent user interface (Intelligent UI, IUI, or sometimes InterfaceAgent) is a user interface (UI) that involves some aspect of artificial intelligence (AI or computational intelligence). </a:t>
            </a:r>
          </a:p>
          <a:p>
            <a:pPr lvl="0">
              <a:spcBef>
                <a:spcPts val="0"/>
              </a:spcBef>
              <a:buNone/>
            </a:pPr>
            <a:r>
              <a:t/>
            </a:r>
            <a:endParaRPr sz="2400"/>
          </a:p>
        </p:txBody>
      </p:sp>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pic>
        <p:nvPicPr>
          <p:cNvPr id="73" name="Shape 73"/>
          <p:cNvPicPr preferRelativeResize="0"/>
          <p:nvPr/>
        </p:nvPicPr>
        <p:blipFill rotWithShape="1">
          <a:blip r:embed="rId3">
            <a:alphaModFix/>
          </a:blip>
          <a:srcRect b="20265" l="11836" r="11844" t="20008"/>
          <a:stretch/>
        </p:blipFill>
        <p:spPr>
          <a:xfrm>
            <a:off x="6929450" y="3286125"/>
            <a:ext cx="1643050" cy="1285874"/>
          </a:xfrm>
          <a:prstGeom prst="rect">
            <a:avLst/>
          </a:prstGeom>
          <a:noFill/>
          <a:ln>
            <a:noFill/>
          </a:ln>
        </p:spPr>
      </p:pic>
      <p:pic>
        <p:nvPicPr>
          <p:cNvPr id="74" name="Shape 74"/>
          <p:cNvPicPr preferRelativeResize="0"/>
          <p:nvPr/>
        </p:nvPicPr>
        <p:blipFill>
          <a:blip r:embed="rId4">
            <a:alphaModFix/>
          </a:blip>
          <a:stretch>
            <a:fillRect/>
          </a:stretch>
        </p:blipFill>
        <p:spPr>
          <a:xfrm>
            <a:off x="5668981" y="361950"/>
            <a:ext cx="3227344" cy="4419600"/>
          </a:xfrm>
          <a:prstGeom prst="rect">
            <a:avLst/>
          </a:prstGeom>
          <a:noFill/>
          <a:ln>
            <a:noFill/>
          </a:ln>
        </p:spPr>
      </p:pic>
      <p:sp>
        <p:nvSpPr>
          <p:cNvPr id="75" name="Shape 75"/>
          <p:cNvSpPr txBox="1"/>
          <p:nvPr>
            <p:ph type="title"/>
          </p:nvPr>
        </p:nvSpPr>
        <p:spPr>
          <a:xfrm>
            <a:off x="311700" y="292850"/>
            <a:ext cx="5022300" cy="801000"/>
          </a:xfrm>
          <a:prstGeom prst="rect">
            <a:avLst/>
          </a:prstGeom>
          <a:ln cap="flat" cmpd="sng" w="9525">
            <a:solidFill>
              <a:srgbClr val="000000"/>
            </a:solidFill>
            <a:prstDash val="solid"/>
            <a:round/>
            <a:headEnd len="med" w="med" type="none"/>
            <a:tailEnd len="med" w="med" type="none"/>
          </a:ln>
        </p:spPr>
        <p:txBody>
          <a:bodyPr anchorCtr="0" anchor="ctr" bIns="91425" lIns="91425" rIns="91425" wrap="square" tIns="91425">
            <a:noAutofit/>
          </a:bodyPr>
          <a:lstStyle/>
          <a:p>
            <a:pPr lvl="0" rtl="0" algn="l">
              <a:spcBef>
                <a:spcPts val="0"/>
              </a:spcBef>
              <a:buNone/>
            </a:pPr>
            <a:r>
              <a:rPr lang="en" sz="3600"/>
              <a:t>Artificial Intelligence in history</a:t>
            </a:r>
          </a:p>
        </p:txBody>
      </p:sp>
      <p:sp>
        <p:nvSpPr>
          <p:cNvPr id="76" name="Shape 76"/>
          <p:cNvSpPr txBox="1"/>
          <p:nvPr>
            <p:ph idx="4294967295" type="body"/>
          </p:nvPr>
        </p:nvSpPr>
        <p:spPr>
          <a:xfrm>
            <a:off x="311700" y="1231800"/>
            <a:ext cx="3176700" cy="3340200"/>
          </a:xfrm>
          <a:prstGeom prst="rect">
            <a:avLst/>
          </a:prstGeom>
        </p:spPr>
        <p:txBody>
          <a:bodyPr anchorCtr="0" anchor="t" bIns="91425" lIns="91425" rIns="91425" wrap="square" tIns="91425">
            <a:noAutofit/>
          </a:bodyPr>
          <a:lstStyle/>
          <a:p>
            <a:pPr lvl="0">
              <a:spcBef>
                <a:spcPts val="0"/>
              </a:spcBef>
              <a:buNone/>
            </a:pPr>
            <a:r>
              <a:rPr lang="en"/>
              <a:t>Ancient Greece there were stories of Robotic Humans. Such as with </a:t>
            </a:r>
            <a:r>
              <a:rPr b="1" lang="en"/>
              <a:t>Hephaestus</a:t>
            </a:r>
            <a:r>
              <a:rPr lang="en"/>
              <a:t> who was the god of the blacksmiths. He discovered ways of working iron, copper, gold and  silver. </a:t>
            </a:r>
          </a:p>
          <a:p>
            <a:pPr lvl="0" rtl="0">
              <a:spcBef>
                <a:spcPts val="0"/>
              </a:spcBef>
              <a:buNone/>
            </a:pPr>
            <a:r>
              <a:t/>
            </a:r>
            <a:endParaRPr/>
          </a:p>
        </p:txBody>
      </p:sp>
    </p:spTree>
  </p:cSld>
  <p:clrMapOvr>
    <a:masterClrMapping/>
  </p:clrMapOvr>
  <p:transition spd="slow">
    <p:push dir="r"/>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pic>
        <p:nvPicPr>
          <p:cNvPr id="81" name="Shape 81"/>
          <p:cNvPicPr preferRelativeResize="0"/>
          <p:nvPr/>
        </p:nvPicPr>
        <p:blipFill>
          <a:blip r:embed="rId3">
            <a:alphaModFix/>
          </a:blip>
          <a:stretch>
            <a:fillRect/>
          </a:stretch>
        </p:blipFill>
        <p:spPr>
          <a:xfrm>
            <a:off x="0" y="0"/>
            <a:ext cx="9144000" cy="5346800"/>
          </a:xfrm>
          <a:prstGeom prst="rect">
            <a:avLst/>
          </a:prstGeom>
          <a:noFill/>
          <a:ln>
            <a:noFill/>
          </a:ln>
        </p:spPr>
      </p:pic>
      <p:sp>
        <p:nvSpPr>
          <p:cNvPr id="82" name="Shape 82"/>
          <p:cNvSpPr txBox="1"/>
          <p:nvPr>
            <p:ph idx="4294967295" type="subTitle"/>
          </p:nvPr>
        </p:nvSpPr>
        <p:spPr>
          <a:xfrm>
            <a:off x="5292575" y="4218050"/>
            <a:ext cx="8520600" cy="706200"/>
          </a:xfrm>
          <a:prstGeom prst="rect">
            <a:avLst/>
          </a:prstGeom>
          <a:solidFill>
            <a:schemeClr val="lt2"/>
          </a:solidFill>
        </p:spPr>
        <p:txBody>
          <a:bodyPr anchorCtr="0" anchor="t" bIns="91425" lIns="91425" rIns="91425" wrap="square" tIns="91425">
            <a:noAutofit/>
          </a:bodyPr>
          <a:lstStyle/>
          <a:p>
            <a:pPr lvl="0" rtl="0">
              <a:lnSpc>
                <a:spcPct val="100000"/>
              </a:lnSpc>
              <a:spcBef>
                <a:spcPts val="0"/>
              </a:spcBef>
              <a:spcAft>
                <a:spcPts val="0"/>
              </a:spcAft>
              <a:buNone/>
            </a:pPr>
            <a:r>
              <a:rPr b="1" lang="en" sz="3000">
                <a:solidFill>
                  <a:schemeClr val="accent1"/>
                </a:solidFill>
                <a:latin typeface="Economica"/>
                <a:ea typeface="Economica"/>
                <a:cs typeface="Economica"/>
                <a:sym typeface="Economica"/>
              </a:rPr>
              <a:t>Voice-controlled devices</a:t>
            </a:r>
          </a:p>
          <a:p>
            <a:pPr lvl="0" rtl="0">
              <a:spcBef>
                <a:spcPts val="0"/>
              </a:spcBef>
              <a:buNone/>
            </a:pPr>
            <a:r>
              <a:t/>
            </a:r>
            <a:endParaRPr sz="3000">
              <a:solidFill>
                <a:srgbClr val="000000"/>
              </a:solidFill>
              <a:highlight>
                <a:srgbClr val="FFFFFF"/>
              </a:highlight>
              <a:latin typeface="Economica"/>
              <a:ea typeface="Economica"/>
              <a:cs typeface="Economica"/>
              <a:sym typeface="Economica"/>
            </a:endParaRPr>
          </a:p>
        </p:txBody>
      </p:sp>
    </p:spTree>
  </p:cSld>
  <p:clrMapOvr>
    <a:masterClrMapping/>
  </p:clrMapOvr>
  <p:transition spd="slow">
    <p:fade thruBlk="1"/>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Shape 87"/>
          <p:cNvSpPr txBox="1"/>
          <p:nvPr>
            <p:ph type="title"/>
          </p:nvPr>
        </p:nvSpPr>
        <p:spPr>
          <a:xfrm>
            <a:off x="3674825" y="214925"/>
            <a:ext cx="5618700" cy="1010700"/>
          </a:xfrm>
          <a:prstGeom prst="rect">
            <a:avLst/>
          </a:prstGeom>
        </p:spPr>
        <p:txBody>
          <a:bodyPr anchorCtr="0" anchor="ctr" bIns="91425" lIns="91425" rIns="91425" wrap="square" tIns="91425">
            <a:noAutofit/>
          </a:bodyPr>
          <a:lstStyle/>
          <a:p>
            <a:pPr lvl="0" rtl="0">
              <a:spcBef>
                <a:spcPts val="0"/>
              </a:spcBef>
              <a:buNone/>
            </a:pPr>
            <a:r>
              <a:rPr lang="en" sz="3000">
                <a:latin typeface="Economica"/>
                <a:ea typeface="Economica"/>
                <a:cs typeface="Economica"/>
                <a:sym typeface="Economica"/>
              </a:rPr>
              <a:t>Sophia </a:t>
            </a:r>
            <a:r>
              <a:rPr lang="en" sz="3000">
                <a:solidFill>
                  <a:srgbClr val="282828"/>
                </a:solidFill>
                <a:highlight>
                  <a:srgbClr val="FFFFFF"/>
                </a:highlight>
                <a:latin typeface="Economica"/>
                <a:ea typeface="Economica"/>
                <a:cs typeface="Economica"/>
                <a:sym typeface="Economica"/>
              </a:rPr>
              <a:t> first-ever robot citizen </a:t>
            </a:r>
            <a:r>
              <a:rPr lang="en" sz="3000">
                <a:latin typeface="Economica"/>
                <a:ea typeface="Economica"/>
                <a:cs typeface="Economica"/>
                <a:sym typeface="Economica"/>
              </a:rPr>
              <a:t> </a:t>
            </a:r>
          </a:p>
        </p:txBody>
      </p:sp>
      <p:pic>
        <p:nvPicPr>
          <p:cNvPr descr="First-ever robot citizen" id="88" name="Shape 88"/>
          <p:cNvPicPr preferRelativeResize="0"/>
          <p:nvPr/>
        </p:nvPicPr>
        <p:blipFill rotWithShape="1">
          <a:blip r:embed="rId3">
            <a:alphaModFix/>
          </a:blip>
          <a:srcRect b="9540" l="37102" r="21029" t="628"/>
          <a:stretch/>
        </p:blipFill>
        <p:spPr>
          <a:xfrm>
            <a:off x="190900" y="0"/>
            <a:ext cx="3284100" cy="5043050"/>
          </a:xfrm>
          <a:prstGeom prst="rect">
            <a:avLst/>
          </a:prstGeom>
          <a:noFill/>
          <a:ln>
            <a:noFill/>
          </a:ln>
        </p:spPr>
      </p:pic>
      <p:sp>
        <p:nvSpPr>
          <p:cNvPr descr="Robotics is finally reaching the mainstream and androids - humanlike robots - are everywhere at SXSW  Experts believe humanlike robots are the key to smoothing communication between humans and computers, and realizing a dream of compassionate robots that help invent the future of life. » Subscribe to CNBC: http://cnb.cx/SubscribeCNBC  About CNBC: From 'Wall Street' to 'Main Street' to award winning original documentaries and Reality TV series, CNBC has you covered. Experience special sneak peeks of your favorite shows, exclusive video and more.  Connect with CNBC News Online Get the latest news: http://www.cnbc.com/ Find CNBC News on Facebook: http://cnb.cx/LikeCNBC Follow CNBC News on Twitter: http://cnb.cx/FollowCNBC Follow CNBC News on Google+: http://cnb.cx/PlusCNBC Follow CNBC News on Instagram: http://cnb.cx/InstagramCNBC  Hot Robot At SXSW Says She Wants To Destroy Humans | The Pulse | CNBC" id="89" name="Shape 89" title="Hot Robot At SXSW Says She Wants To Destroy Humans | The Pulse | CNBC">
            <a:hlinkClick r:id="rId4"/>
          </p:cNvPr>
          <p:cNvSpPr/>
          <p:nvPr/>
        </p:nvSpPr>
        <p:spPr>
          <a:xfrm>
            <a:off x="3802200" y="1573625"/>
            <a:ext cx="4572000" cy="3429000"/>
          </a:xfrm>
          <a:prstGeom prst="rect">
            <a:avLst/>
          </a:prstGeom>
          <a:blipFill>
            <a:blip r:embed="rId5">
              <a:alphaModFix/>
            </a:blip>
            <a:stretch>
              <a:fillRect/>
            </a:stretch>
          </a:blip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pic>
        <p:nvPicPr>
          <p:cNvPr id="94" name="Shape 94"/>
          <p:cNvPicPr preferRelativeResize="0"/>
          <p:nvPr/>
        </p:nvPicPr>
        <p:blipFill>
          <a:blip r:embed="rId3">
            <a:alphaModFix/>
          </a:blip>
          <a:stretch>
            <a:fillRect/>
          </a:stretch>
        </p:blipFill>
        <p:spPr>
          <a:xfrm>
            <a:off x="9615200" y="-127488"/>
            <a:ext cx="9144000" cy="5398475"/>
          </a:xfrm>
          <a:prstGeom prst="rect">
            <a:avLst/>
          </a:prstGeom>
          <a:noFill/>
          <a:ln>
            <a:noFill/>
          </a:ln>
        </p:spPr>
      </p:pic>
      <p:pic>
        <p:nvPicPr>
          <p:cNvPr id="95" name="Shape 95"/>
          <p:cNvPicPr preferRelativeResize="0"/>
          <p:nvPr/>
        </p:nvPicPr>
        <p:blipFill>
          <a:blip r:embed="rId4">
            <a:alphaModFix/>
          </a:blip>
          <a:stretch>
            <a:fillRect/>
          </a:stretch>
        </p:blipFill>
        <p:spPr>
          <a:xfrm>
            <a:off x="76200" y="194375"/>
            <a:ext cx="8991599" cy="3626500"/>
          </a:xfrm>
          <a:prstGeom prst="rect">
            <a:avLst/>
          </a:prstGeom>
          <a:noFill/>
          <a:ln>
            <a:noFill/>
          </a:ln>
        </p:spPr>
      </p:pic>
      <p:sp>
        <p:nvSpPr>
          <p:cNvPr id="96" name="Shape 96"/>
          <p:cNvSpPr txBox="1"/>
          <p:nvPr>
            <p:ph idx="1" type="subTitle"/>
          </p:nvPr>
        </p:nvSpPr>
        <p:spPr>
          <a:xfrm>
            <a:off x="311700" y="4172875"/>
            <a:ext cx="8520600" cy="706200"/>
          </a:xfrm>
          <a:prstGeom prst="rect">
            <a:avLst/>
          </a:prstGeom>
          <a:solidFill>
            <a:schemeClr val="lt2"/>
          </a:solidFill>
        </p:spPr>
        <p:txBody>
          <a:bodyPr anchorCtr="0" anchor="ctr" bIns="91425" lIns="91425" rIns="91425" wrap="square" tIns="91425">
            <a:noAutofit/>
          </a:bodyPr>
          <a:lstStyle/>
          <a:p>
            <a:pPr lvl="0">
              <a:spcBef>
                <a:spcPts val="0"/>
              </a:spcBef>
              <a:buNone/>
            </a:pPr>
            <a:r>
              <a:rPr lang="en" sz="3600">
                <a:solidFill>
                  <a:srgbClr val="000000"/>
                </a:solidFill>
                <a:highlight>
                  <a:srgbClr val="FFFFFF"/>
                </a:highlight>
                <a:latin typeface="Economica"/>
                <a:ea typeface="Economica"/>
                <a:cs typeface="Economica"/>
                <a:sym typeface="Economica"/>
              </a:rPr>
              <a:t>Artificial Intelligence in Medicine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Shape 101"/>
          <p:cNvSpPr txBox="1"/>
          <p:nvPr>
            <p:ph type="title"/>
          </p:nvPr>
        </p:nvSpPr>
        <p:spPr>
          <a:xfrm>
            <a:off x="4722350" y="319850"/>
            <a:ext cx="4045200" cy="766200"/>
          </a:xfrm>
          <a:prstGeom prst="rect">
            <a:avLst/>
          </a:prstGeom>
        </p:spPr>
        <p:txBody>
          <a:bodyPr anchorCtr="0" anchor="t" bIns="91425" lIns="91425" rIns="91425" wrap="square" tIns="91425">
            <a:noAutofit/>
          </a:bodyPr>
          <a:lstStyle/>
          <a:p>
            <a:pPr lvl="0" rtl="0">
              <a:spcBef>
                <a:spcPts val="0"/>
              </a:spcBef>
              <a:buNone/>
            </a:pPr>
            <a:r>
              <a:rPr lang="en" sz="3600"/>
              <a:t>Fraud Detection</a:t>
            </a:r>
          </a:p>
        </p:txBody>
      </p:sp>
      <p:sp>
        <p:nvSpPr>
          <p:cNvPr id="102" name="Shape 102"/>
          <p:cNvSpPr txBox="1"/>
          <p:nvPr>
            <p:ph idx="1" type="subTitle"/>
          </p:nvPr>
        </p:nvSpPr>
        <p:spPr>
          <a:xfrm>
            <a:off x="4722350" y="1024700"/>
            <a:ext cx="4045200" cy="1010100"/>
          </a:xfrm>
          <a:prstGeom prst="rect">
            <a:avLst/>
          </a:prstGeom>
        </p:spPr>
        <p:txBody>
          <a:bodyPr anchorCtr="0" anchor="t" bIns="91425" lIns="91425" rIns="91425" wrap="square" tIns="91425">
            <a:noAutofit/>
          </a:bodyPr>
          <a:lstStyle/>
          <a:p>
            <a:pPr indent="0" lvl="0" marL="0" marR="0" rtl="0" algn="l">
              <a:lnSpc>
                <a:spcPct val="100000"/>
              </a:lnSpc>
              <a:spcBef>
                <a:spcPts val="0"/>
              </a:spcBef>
              <a:spcAft>
                <a:spcPts val="0"/>
              </a:spcAft>
              <a:buNone/>
            </a:pPr>
            <a:r>
              <a:rPr lang="en" sz="1400"/>
              <a:t>Have you ever gotten an email or a letter asking you if you made a specific purchase on your credit card?</a:t>
            </a:r>
          </a:p>
        </p:txBody>
      </p:sp>
      <p:pic>
        <p:nvPicPr>
          <p:cNvPr id="103" name="Shape 103"/>
          <p:cNvPicPr preferRelativeResize="0"/>
          <p:nvPr/>
        </p:nvPicPr>
        <p:blipFill>
          <a:blip r:embed="rId3">
            <a:alphaModFix/>
          </a:blip>
          <a:stretch>
            <a:fillRect/>
          </a:stretch>
        </p:blipFill>
        <p:spPr>
          <a:xfrm>
            <a:off x="4930463" y="2227100"/>
            <a:ext cx="3628974" cy="2744425"/>
          </a:xfrm>
          <a:prstGeom prst="rect">
            <a:avLst/>
          </a:prstGeom>
          <a:noFill/>
          <a:ln>
            <a:noFill/>
          </a:ln>
        </p:spPr>
      </p:pic>
      <p:pic>
        <p:nvPicPr>
          <p:cNvPr id="104" name="Shape 104"/>
          <p:cNvPicPr preferRelativeResize="0"/>
          <p:nvPr/>
        </p:nvPicPr>
        <p:blipFill rotWithShape="1">
          <a:blip r:embed="rId4">
            <a:alphaModFix/>
          </a:blip>
          <a:srcRect b="0" l="5562" r="0" t="0"/>
          <a:stretch/>
        </p:blipFill>
        <p:spPr>
          <a:xfrm>
            <a:off x="426262" y="406175"/>
            <a:ext cx="3628974" cy="2002000"/>
          </a:xfrm>
          <a:prstGeom prst="rect">
            <a:avLst/>
          </a:prstGeom>
          <a:noFill/>
          <a:ln>
            <a:noFill/>
          </a:ln>
        </p:spPr>
      </p:pic>
      <p:sp>
        <p:nvSpPr>
          <p:cNvPr id="105" name="Shape 105"/>
          <p:cNvSpPr txBox="1"/>
          <p:nvPr>
            <p:ph type="title"/>
          </p:nvPr>
        </p:nvSpPr>
        <p:spPr>
          <a:xfrm>
            <a:off x="218138" y="2959150"/>
            <a:ext cx="4045200" cy="766200"/>
          </a:xfrm>
          <a:prstGeom prst="rect">
            <a:avLst/>
          </a:prstGeom>
        </p:spPr>
        <p:txBody>
          <a:bodyPr anchorCtr="0" anchor="t" bIns="91425" lIns="91425" rIns="91425" wrap="square" tIns="91425">
            <a:noAutofit/>
          </a:bodyPr>
          <a:lstStyle/>
          <a:p>
            <a:pPr lvl="0" rtl="0">
              <a:spcBef>
                <a:spcPts val="0"/>
              </a:spcBef>
              <a:buNone/>
            </a:pPr>
            <a:r>
              <a:rPr lang="en" sz="3600"/>
              <a:t>First Person Games</a:t>
            </a:r>
          </a:p>
        </p:txBody>
      </p:sp>
      <p:sp>
        <p:nvSpPr>
          <p:cNvPr id="106" name="Shape 106"/>
          <p:cNvSpPr txBox="1"/>
          <p:nvPr>
            <p:ph idx="1" type="subTitle"/>
          </p:nvPr>
        </p:nvSpPr>
        <p:spPr>
          <a:xfrm>
            <a:off x="218138" y="3832650"/>
            <a:ext cx="4045200" cy="841500"/>
          </a:xfrm>
          <a:prstGeom prst="rect">
            <a:avLst/>
          </a:prstGeom>
        </p:spPr>
        <p:txBody>
          <a:bodyPr anchorCtr="0" anchor="t" bIns="91425" lIns="91425" rIns="91425" wrap="square" tIns="91425">
            <a:noAutofit/>
          </a:bodyPr>
          <a:lstStyle/>
          <a:p>
            <a:pPr indent="0" lvl="0" marL="0" marR="0" rtl="0" algn="l">
              <a:lnSpc>
                <a:spcPct val="100000"/>
              </a:lnSpc>
              <a:spcBef>
                <a:spcPts val="0"/>
              </a:spcBef>
              <a:spcAft>
                <a:spcPts val="0"/>
              </a:spcAft>
              <a:buNone/>
            </a:pPr>
            <a:r>
              <a:rPr lang="en" sz="1400"/>
              <a:t>First-person shooters like Call of Duty also make significant use of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pic>
        <p:nvPicPr>
          <p:cNvPr id="111" name="Shape 111"/>
          <p:cNvPicPr preferRelativeResize="0"/>
          <p:nvPr/>
        </p:nvPicPr>
        <p:blipFill>
          <a:blip r:embed="rId3">
            <a:alphaModFix/>
          </a:blip>
          <a:stretch>
            <a:fillRect/>
          </a:stretch>
        </p:blipFill>
        <p:spPr>
          <a:xfrm>
            <a:off x="0" y="1"/>
            <a:ext cx="9144000" cy="5673677"/>
          </a:xfrm>
          <a:prstGeom prst="rect">
            <a:avLst/>
          </a:prstGeom>
          <a:noFill/>
          <a:ln>
            <a:noFill/>
          </a:ln>
        </p:spPr>
      </p:pic>
      <p:sp>
        <p:nvSpPr>
          <p:cNvPr id="112" name="Shape 112"/>
          <p:cNvSpPr txBox="1"/>
          <p:nvPr>
            <p:ph type="title"/>
          </p:nvPr>
        </p:nvSpPr>
        <p:spPr>
          <a:xfrm>
            <a:off x="311700" y="1240275"/>
            <a:ext cx="8520600" cy="1981800"/>
          </a:xfrm>
          <a:prstGeom prst="rect">
            <a:avLst/>
          </a:prstGeom>
        </p:spPr>
        <p:txBody>
          <a:bodyPr anchorCtr="0" anchor="b" bIns="91425" lIns="91425" rIns="91425" wrap="square" tIns="91425">
            <a:noAutofit/>
          </a:bodyPr>
          <a:lstStyle/>
          <a:p>
            <a:pPr lvl="0">
              <a:spcBef>
                <a:spcPts val="0"/>
              </a:spcBef>
              <a:buNone/>
            </a:pPr>
            <a:r>
              <a:rPr lang="en"/>
              <a:t>62.9%</a:t>
            </a:r>
          </a:p>
        </p:txBody>
      </p:sp>
      <p:sp>
        <p:nvSpPr>
          <p:cNvPr id="113" name="Shape 113"/>
          <p:cNvSpPr txBox="1"/>
          <p:nvPr>
            <p:ph idx="1" type="body"/>
          </p:nvPr>
        </p:nvSpPr>
        <p:spPr>
          <a:xfrm>
            <a:off x="311700" y="3304625"/>
            <a:ext cx="8520600" cy="1300800"/>
          </a:xfrm>
          <a:prstGeom prst="rect">
            <a:avLst/>
          </a:prstGeom>
        </p:spPr>
        <p:txBody>
          <a:bodyPr anchorCtr="0" anchor="t" bIns="91425" lIns="91425" rIns="91425" wrap="square" tIns="91425">
            <a:noAutofit/>
          </a:bodyPr>
          <a:lstStyle/>
          <a:p>
            <a:pPr lvl="0">
              <a:spcBef>
                <a:spcPts val="0"/>
              </a:spcBef>
              <a:buNone/>
            </a:pPr>
            <a:r>
              <a:rPr lang="en"/>
              <a:t>World Population have Smart Phones </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Shape 118"/>
          <p:cNvSpPr txBox="1"/>
          <p:nvPr>
            <p:ph type="title"/>
          </p:nvPr>
        </p:nvSpPr>
        <p:spPr>
          <a:xfrm>
            <a:off x="330600" y="810150"/>
            <a:ext cx="3448800" cy="3688500"/>
          </a:xfrm>
          <a:prstGeom prst="rect">
            <a:avLst/>
          </a:prstGeom>
        </p:spPr>
        <p:txBody>
          <a:bodyPr anchorCtr="0" anchor="ctr" bIns="91425" lIns="91425" rIns="91425" wrap="square" tIns="91425">
            <a:noAutofit/>
          </a:bodyPr>
          <a:lstStyle/>
          <a:p>
            <a:pPr lvl="0" rtl="0">
              <a:spcBef>
                <a:spcPts val="0"/>
              </a:spcBef>
              <a:buNone/>
            </a:pPr>
            <a:r>
              <a:rPr lang="en"/>
              <a:t>A Strong argument for Artificial Intelligence</a:t>
            </a:r>
          </a:p>
          <a:p>
            <a:pPr lvl="0" rtl="0">
              <a:spcBef>
                <a:spcPts val="0"/>
              </a:spcBef>
              <a:buNone/>
            </a:pPr>
            <a:r>
              <a:t/>
            </a:r>
            <a:endParaRPr/>
          </a:p>
        </p:txBody>
      </p:sp>
      <p:sp>
        <p:nvSpPr>
          <p:cNvPr descr="Sometimes the moments that never happen, matter the most. Introducing the New Volvo XC60. The Future of Safety.   http://www.volvoca.rs/01Q4uy" id="119" name="Shape 119" title="The New Volvo XC60 - Moments">
            <a:hlinkClick r:id="rId3"/>
          </p:cNvPr>
          <p:cNvSpPr/>
          <p:nvPr/>
        </p:nvSpPr>
        <p:spPr>
          <a:xfrm>
            <a:off x="4226000" y="727501"/>
            <a:ext cx="4918000" cy="3688475"/>
          </a:xfrm>
          <a:prstGeom prst="rect">
            <a:avLst/>
          </a:prstGeom>
          <a:blipFill>
            <a:blip r:embed="rId4">
              <a:alphaModFix/>
            </a:blip>
            <a:stretch>
              <a:fillRect/>
            </a:stretch>
          </a:blipFill>
          <a:ln>
            <a:noFill/>
          </a:ln>
        </p:spPr>
      </p:sp>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name="Damien Artificial Intelligence Slideshow">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